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Libre Franklin"/>
      <p:regular r:id="rId58"/>
      <p:bold r:id="rId59"/>
      <p:italic r:id="rId60"/>
      <p:boldItalic r:id="rId61"/>
    </p:embeddedFont>
    <p:embeddedFont>
      <p:font typeface="Libre Franklin Medium"/>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02">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GoogleSlidesCustomDataVersion2">
      <go:slidesCustomData xmlns:go="http://customooxmlschemas.google.com/" r:id="rId66" roundtripDataSignature="AMtx7mhLYYC4i6qOGaTZB8fH7oYIJ8QA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4ABD8D-B39E-4A72-BB13-ABEEF2BB7D50}">
  <a:tblStyle styleId="{804ABD8D-B39E-4A72-BB13-ABEEF2BB7D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02"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Medium-regular.fntdata"/><Relationship Id="rId61" Type="http://schemas.openxmlformats.org/officeDocument/2006/relationships/font" Target="fonts/LibreFranklin-boldItalic.fntdata"/><Relationship Id="rId20" Type="http://schemas.openxmlformats.org/officeDocument/2006/relationships/slide" Target="slides/slide14.xml"/><Relationship Id="rId64" Type="http://schemas.openxmlformats.org/officeDocument/2006/relationships/font" Target="fonts/LibreFranklinMedium-italic.fntdata"/><Relationship Id="rId63" Type="http://schemas.openxmlformats.org/officeDocument/2006/relationships/font" Target="fonts/LibreFranklinMedium-bold.fntdata"/><Relationship Id="rId22" Type="http://schemas.openxmlformats.org/officeDocument/2006/relationships/slide" Target="slides/slide16.xml"/><Relationship Id="rId66" Type="http://customschemas.google.com/relationships/presentationmetadata" Target="metadata"/><Relationship Id="rId21" Type="http://schemas.openxmlformats.org/officeDocument/2006/relationships/slide" Target="slides/slide15.xml"/><Relationship Id="rId65" Type="http://schemas.openxmlformats.org/officeDocument/2006/relationships/font" Target="fonts/LibreFranklinMedium-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ibreFranklin-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LibreFranklin-bold.fntdata"/><Relationship Id="rId14" Type="http://schemas.openxmlformats.org/officeDocument/2006/relationships/slide" Target="slides/slide8.xml"/><Relationship Id="rId58" Type="http://schemas.openxmlformats.org/officeDocument/2006/relationships/font" Target="fonts/LibreFranklin-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2" name="Google Shape;33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2" name="Google Shape;36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6" name="Google Shape;41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4" name="Google Shape;43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 name="Google Shape;49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3" name="Google Shape;52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9" name="Google Shape;52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53"/>
          <p:cNvSpPr/>
          <p:nvPr/>
        </p:nvSpPr>
        <p:spPr>
          <a:xfrm>
            <a:off x="1" y="1985962"/>
            <a:ext cx="3571875" cy="3157538"/>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9" name="Google Shape;19;p53"/>
          <p:cNvPicPr preferRelativeResize="0"/>
          <p:nvPr/>
        </p:nvPicPr>
        <p:blipFill rotWithShape="1">
          <a:blip r:embed="rId2">
            <a:alphaModFix/>
          </a:blip>
          <a:srcRect b="0" l="0" r="0" t="0"/>
          <a:stretch/>
        </p:blipFill>
        <p:spPr>
          <a:xfrm>
            <a:off x="7061200" y="41673"/>
            <a:ext cx="2032000" cy="840581"/>
          </a:xfrm>
          <a:prstGeom prst="rect">
            <a:avLst/>
          </a:prstGeom>
          <a:noFill/>
          <a:ln>
            <a:noFill/>
          </a:ln>
        </p:spPr>
      </p:pic>
      <p:sp>
        <p:nvSpPr>
          <p:cNvPr id="20" name="Google Shape;20;p53"/>
          <p:cNvSpPr txBox="1"/>
          <p:nvPr>
            <p:ph type="ctrTitle"/>
          </p:nvPr>
        </p:nvSpPr>
        <p:spPr>
          <a:xfrm rot="-2460000">
            <a:off x="817113" y="1297802"/>
            <a:ext cx="5648623" cy="903230"/>
          </a:xfrm>
          <a:prstGeom prst="rect">
            <a:avLst/>
          </a:prstGeom>
          <a:noFill/>
          <a:ln>
            <a:noFill/>
          </a:ln>
        </p:spPr>
        <p:txBody>
          <a:bodyPr anchorCtr="0" anchor="b" bIns="9125"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3"/>
          <p:cNvSpPr txBox="1"/>
          <p:nvPr>
            <p:ph idx="1" type="subTitle"/>
          </p:nvPr>
        </p:nvSpPr>
        <p:spPr>
          <a:xfrm rot="-2460000">
            <a:off x="1212278" y="1853194"/>
            <a:ext cx="6511131" cy="246944"/>
          </a:xfrm>
          <a:prstGeom prst="rect">
            <a:avLst/>
          </a:prstGeom>
          <a:noFill/>
          <a:ln>
            <a:noFill/>
          </a:ln>
        </p:spPr>
        <p:txBody>
          <a:bodyPr anchorCtr="0" anchor="t" bIns="45700" lIns="91425" spcFirstLastPara="1" rIns="91425" wrap="square" tIns="9125">
            <a:normAutofit/>
          </a:bodyPr>
          <a:lstStyle>
            <a:lvl1pPr lvl="0" algn="l">
              <a:spcBef>
                <a:spcPts val="800"/>
              </a:spcBef>
              <a:spcAft>
                <a:spcPts val="0"/>
              </a:spcAft>
              <a:buClr>
                <a:schemeClr val="dk1"/>
              </a:buClr>
              <a:buSzPts val="1400"/>
              <a:buNone/>
              <a:defRPr b="0" i="0" sz="1400" u="none" cap="none" strike="noStrike">
                <a:solidFill>
                  <a:schemeClr val="dk1"/>
                </a:solidFill>
                <a:latin typeface="Libre Franklin"/>
                <a:ea typeface="Libre Franklin"/>
                <a:cs typeface="Libre Franklin"/>
                <a:sym typeface="Libre Franklin"/>
              </a:defRPr>
            </a:lvl1pPr>
            <a:lvl2pPr lvl="1" algn="ctr">
              <a:spcBef>
                <a:spcPts val="300"/>
              </a:spcBef>
              <a:spcAft>
                <a:spcPts val="0"/>
              </a:spcAft>
              <a:buSzPts val="1600"/>
              <a:buNone/>
              <a:defRPr>
                <a:solidFill>
                  <a:srgbClr val="888888"/>
                </a:solidFill>
              </a:defRPr>
            </a:lvl2pPr>
            <a:lvl3pPr lvl="2" algn="ctr">
              <a:spcBef>
                <a:spcPts val="300"/>
              </a:spcBef>
              <a:spcAft>
                <a:spcPts val="0"/>
              </a:spcAft>
              <a:buSzPts val="1600"/>
              <a:buNone/>
              <a:defRPr>
                <a:solidFill>
                  <a:srgbClr val="888888"/>
                </a:solidFill>
              </a:defRPr>
            </a:lvl3pPr>
            <a:lvl4pPr lvl="3" algn="ctr">
              <a:spcBef>
                <a:spcPts val="300"/>
              </a:spcBef>
              <a:spcAft>
                <a:spcPts val="0"/>
              </a:spcAft>
              <a:buSzPts val="1600"/>
              <a:buNone/>
              <a:defRPr>
                <a:solidFill>
                  <a:srgbClr val="888888"/>
                </a:solidFill>
              </a:defRPr>
            </a:lvl4pPr>
            <a:lvl5pPr lvl="4" algn="ctr">
              <a:spcBef>
                <a:spcPts val="300"/>
              </a:spcBef>
              <a:spcAft>
                <a:spcPts val="0"/>
              </a:spcAft>
              <a:buSzPts val="1600"/>
              <a:buNone/>
              <a:defRPr>
                <a:solidFill>
                  <a:srgbClr val="888888"/>
                </a:solidFill>
              </a:defRPr>
            </a:lvl5pPr>
            <a:lvl6pPr lvl="5" algn="ctr">
              <a:spcBef>
                <a:spcPts val="300"/>
              </a:spcBef>
              <a:spcAft>
                <a:spcPts val="0"/>
              </a:spcAft>
              <a:buSzPts val="1400"/>
              <a:buNone/>
              <a:defRPr>
                <a:solidFill>
                  <a:srgbClr val="888888"/>
                </a:solidFill>
              </a:defRPr>
            </a:lvl6pPr>
            <a:lvl7pPr lvl="6" algn="ctr">
              <a:spcBef>
                <a:spcPts val="300"/>
              </a:spcBef>
              <a:spcAft>
                <a:spcPts val="0"/>
              </a:spcAft>
              <a:buSzPts val="1400"/>
              <a:buNone/>
              <a:defRPr>
                <a:solidFill>
                  <a:srgbClr val="888888"/>
                </a:solidFill>
              </a:defRPr>
            </a:lvl7pPr>
            <a:lvl8pPr lvl="7" algn="ctr">
              <a:spcBef>
                <a:spcPts val="300"/>
              </a:spcBef>
              <a:spcAft>
                <a:spcPts val="0"/>
              </a:spcAft>
              <a:buSzPts val="1400"/>
              <a:buNone/>
              <a:defRPr>
                <a:solidFill>
                  <a:srgbClr val="888888"/>
                </a:solidFill>
              </a:defRPr>
            </a:lvl8pPr>
            <a:lvl9pPr lvl="8" algn="ctr">
              <a:spcBef>
                <a:spcPts val="300"/>
              </a:spcBef>
              <a:spcAft>
                <a:spcPts val="0"/>
              </a:spcAft>
              <a:buSzPts val="14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62"/>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2"/>
          <p:cNvSpPr txBox="1"/>
          <p:nvPr>
            <p:ph idx="1" type="body"/>
          </p:nvPr>
        </p:nvSpPr>
        <p:spPr>
          <a:xfrm rot="5400000">
            <a:off x="3240684" y="-1593254"/>
            <a:ext cx="2684859" cy="7521575"/>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79" name="Google Shape;79;p62"/>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62"/>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62"/>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63"/>
          <p:cNvSpPr txBox="1"/>
          <p:nvPr>
            <p:ph type="title"/>
          </p:nvPr>
        </p:nvSpPr>
        <p:spPr>
          <a:xfrm rot="5400000">
            <a:off x="5903714" y="931665"/>
            <a:ext cx="3508772"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3"/>
          <p:cNvSpPr txBox="1"/>
          <p:nvPr>
            <p:ph idx="1" type="body"/>
          </p:nvPr>
        </p:nvSpPr>
        <p:spPr>
          <a:xfrm rot="5400000">
            <a:off x="1712714" y="-1049535"/>
            <a:ext cx="3508772" cy="601980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85" name="Google Shape;85;p63"/>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63"/>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63"/>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5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4"/>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lvl1pPr indent="-365760" lvl="0" marL="457200" algn="l">
              <a:spcBef>
                <a:spcPts val="1200"/>
              </a:spcBef>
              <a:spcAft>
                <a:spcPts val="0"/>
              </a:spcAft>
              <a:buClr>
                <a:schemeClr val="dk1"/>
              </a:buClr>
              <a:buSzPts val="2160"/>
              <a:buFont typeface="Noto Sans Symbols"/>
              <a:buChar char="▪"/>
              <a:defRPr b="0" sz="1800">
                <a:latin typeface="Arial"/>
                <a:ea typeface="Arial"/>
                <a:cs typeface="Arial"/>
                <a:sym typeface="Arial"/>
              </a:defRPr>
            </a:lvl1pPr>
            <a:lvl2pPr indent="-342900" lvl="1" marL="914400" algn="l">
              <a:spcBef>
                <a:spcPts val="300"/>
              </a:spcBef>
              <a:spcAft>
                <a:spcPts val="0"/>
              </a:spcAft>
              <a:buSzPts val="1800"/>
              <a:buChar char="▪"/>
              <a:defRPr/>
            </a:lvl2pPr>
            <a:lvl3pPr indent="-330200" lvl="2" marL="1371600" algn="l">
              <a:spcBef>
                <a:spcPts val="600"/>
              </a:spcBef>
              <a:spcAft>
                <a:spcPts val="0"/>
              </a:spcAft>
              <a:buSzPts val="1600"/>
              <a:buChar char="▪"/>
              <a:defRPr sz="1600"/>
            </a:lvl3pPr>
            <a:lvl4pPr indent="-330200" lvl="3" marL="1828800" algn="l">
              <a:spcBef>
                <a:spcPts val="600"/>
              </a:spcBef>
              <a:spcAft>
                <a:spcPts val="0"/>
              </a:spcAft>
              <a:buSzPts val="1600"/>
              <a:buChar char="▪"/>
              <a:defRPr sz="1600"/>
            </a:lvl4pPr>
            <a:lvl5pPr indent="-330200" lvl="4" marL="2286000" algn="l">
              <a:spcBef>
                <a:spcPts val="600"/>
              </a:spcBef>
              <a:spcAft>
                <a:spcPts val="0"/>
              </a:spcAft>
              <a:buSzPts val="1600"/>
              <a:buChar char="▪"/>
              <a:defRPr sz="1600"/>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55"/>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55"/>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55"/>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56"/>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6"/>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56"/>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56"/>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4" name="Shape 34"/>
        <p:cNvGrpSpPr/>
        <p:nvPr/>
      </p:nvGrpSpPr>
      <p:grpSpPr>
        <a:xfrm>
          <a:off x="0" y="0"/>
          <a:ext cx="0" cy="0"/>
          <a:chOff x="0" y="0"/>
          <a:chExt cx="0" cy="0"/>
        </a:xfrm>
      </p:grpSpPr>
      <p:sp>
        <p:nvSpPr>
          <p:cNvPr id="35" name="Google Shape;35;p57"/>
          <p:cNvSpPr/>
          <p:nvPr/>
        </p:nvSpPr>
        <p:spPr>
          <a:xfrm>
            <a:off x="-1588" y="-1191"/>
            <a:ext cx="9145588" cy="5144691"/>
          </a:xfrm>
          <a:custGeom>
            <a:rect b="b" l="l" r="r" t="t"/>
            <a:pathLst>
              <a:path extrusionOk="0" h="2002901" w="3352800">
                <a:moveTo>
                  <a:pt x="0" y="2002901"/>
                </a:moveTo>
                <a:lnTo>
                  <a:pt x="2836585" y="0"/>
                </a:lnTo>
                <a:lnTo>
                  <a:pt x="3352800" y="270"/>
                </a:lnTo>
                <a:lnTo>
                  <a:pt x="3352800" y="2002901"/>
                </a:lnTo>
                <a:lnTo>
                  <a:pt x="0" y="20029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57"/>
          <p:cNvSpPr/>
          <p:nvPr/>
        </p:nvSpPr>
        <p:spPr>
          <a:xfrm>
            <a:off x="1" y="1985962"/>
            <a:ext cx="3571875" cy="3157538"/>
          </a:xfrm>
          <a:prstGeom prst="rtTriangl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57"/>
          <p:cNvSpPr txBox="1"/>
          <p:nvPr>
            <p:ph type="title"/>
          </p:nvPr>
        </p:nvSpPr>
        <p:spPr>
          <a:xfrm rot="-2460000">
            <a:off x="819399" y="1295053"/>
            <a:ext cx="5650992" cy="905632"/>
          </a:xfrm>
          <a:prstGeom prst="rect">
            <a:avLst/>
          </a:prstGeom>
          <a:noFill/>
          <a:ln>
            <a:noFill/>
          </a:ln>
        </p:spPr>
        <p:txBody>
          <a:bodyPr anchorCtr="0" anchor="b" bIns="9125" lIns="91425" spcFirstLastPara="1" rIns="91425" wrap="square" tIns="45700">
            <a:noAutofit/>
          </a:bodyPr>
          <a:lstStyle>
            <a:lvl1pPr lvl="0" algn="l">
              <a:spcBef>
                <a:spcPts val="0"/>
              </a:spcBef>
              <a:spcAft>
                <a:spcPts val="0"/>
              </a:spcAft>
              <a:buSzPts val="1400"/>
              <a:buNone/>
              <a:defRPr b="0" i="0" sz="3200" u="none" cap="none" strike="noStrike">
                <a:solidFill>
                  <a:schemeClr val="dk1"/>
                </a:solidFill>
                <a:latin typeface="Libre Franklin Medium"/>
                <a:ea typeface="Libre Franklin Medium"/>
                <a:cs typeface="Libre Franklin Medium"/>
                <a:sym typeface="Libre Franklin Medium"/>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7"/>
          <p:cNvSpPr txBox="1"/>
          <p:nvPr>
            <p:ph idx="1" type="body"/>
          </p:nvPr>
        </p:nvSpPr>
        <p:spPr>
          <a:xfrm rot="-2460000">
            <a:off x="1216152" y="1851228"/>
            <a:ext cx="6510528" cy="246888"/>
          </a:xfrm>
          <a:prstGeom prst="rect">
            <a:avLst/>
          </a:prstGeom>
          <a:noFill/>
          <a:ln>
            <a:noFill/>
          </a:ln>
        </p:spPr>
        <p:txBody>
          <a:bodyPr anchorCtr="0" anchor="t" bIns="45700" lIns="91425" spcFirstLastPara="1" rIns="91425" wrap="square" tIns="45700">
            <a:normAutofit/>
          </a:bodyPr>
          <a:lstStyle>
            <a:lvl1pPr indent="-228600" lvl="0" marL="457200" algn="l">
              <a:spcBef>
                <a:spcPts val="800"/>
              </a:spcBef>
              <a:spcAft>
                <a:spcPts val="0"/>
              </a:spcAft>
              <a:buClr>
                <a:schemeClr val="dk1"/>
              </a:buClr>
              <a:buSzPts val="1400"/>
              <a:buNone/>
              <a:defRPr b="0" i="0" sz="1400" u="none" cap="none" strike="noStrik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1800"/>
              <a:buNone/>
              <a:defRPr sz="1800">
                <a:solidFill>
                  <a:srgbClr val="888888"/>
                </a:solidFill>
              </a:defRPr>
            </a:lvl2pPr>
            <a:lvl3pPr indent="-228600" lvl="2" marL="1371600" algn="l">
              <a:spcBef>
                <a:spcPts val="300"/>
              </a:spcBef>
              <a:spcAft>
                <a:spcPts val="0"/>
              </a:spcAft>
              <a:buSzPts val="1600"/>
              <a:buNone/>
              <a:defRPr sz="1600">
                <a:solidFill>
                  <a:srgbClr val="888888"/>
                </a:solidFill>
              </a:defRPr>
            </a:lvl3pPr>
            <a:lvl4pPr indent="-228600" lvl="3" marL="1828800" algn="l">
              <a:spcBef>
                <a:spcPts val="300"/>
              </a:spcBef>
              <a:spcAft>
                <a:spcPts val="0"/>
              </a:spcAft>
              <a:buSzPts val="1400"/>
              <a:buNone/>
              <a:defRPr sz="1400">
                <a:solidFill>
                  <a:srgbClr val="888888"/>
                </a:solidFill>
              </a:defRPr>
            </a:lvl4pPr>
            <a:lvl5pPr indent="-228600" lvl="4" marL="2286000" algn="l">
              <a:spcBef>
                <a:spcPts val="300"/>
              </a:spcBef>
              <a:spcAft>
                <a:spcPts val="0"/>
              </a:spcAft>
              <a:buSzPts val="1400"/>
              <a:buNone/>
              <a:defRPr sz="1400">
                <a:solidFill>
                  <a:srgbClr val="888888"/>
                </a:solidFill>
              </a:defRPr>
            </a:lvl5pPr>
            <a:lvl6pPr indent="-228600" lvl="5" marL="2743200" algn="l">
              <a:spcBef>
                <a:spcPts val="300"/>
              </a:spcBef>
              <a:spcAft>
                <a:spcPts val="0"/>
              </a:spcAft>
              <a:buSzPts val="1400"/>
              <a:buNone/>
              <a:defRPr sz="1400">
                <a:solidFill>
                  <a:srgbClr val="888888"/>
                </a:solidFill>
              </a:defRPr>
            </a:lvl6pPr>
            <a:lvl7pPr indent="-228600" lvl="6" marL="3200400" algn="l">
              <a:spcBef>
                <a:spcPts val="300"/>
              </a:spcBef>
              <a:spcAft>
                <a:spcPts val="0"/>
              </a:spcAft>
              <a:buSzPts val="1400"/>
              <a:buNone/>
              <a:defRPr sz="1400">
                <a:solidFill>
                  <a:srgbClr val="888888"/>
                </a:solidFill>
              </a:defRPr>
            </a:lvl7pPr>
            <a:lvl8pPr indent="-228600" lvl="7" marL="3657600" algn="l">
              <a:spcBef>
                <a:spcPts val="300"/>
              </a:spcBef>
              <a:spcAft>
                <a:spcPts val="0"/>
              </a:spcAft>
              <a:buSzPts val="1400"/>
              <a:buNone/>
              <a:defRPr sz="1400">
                <a:solidFill>
                  <a:srgbClr val="888888"/>
                </a:solidFill>
              </a:defRPr>
            </a:lvl8pPr>
            <a:lvl9pPr indent="-228600" lvl="8" marL="4114800" algn="l">
              <a:spcBef>
                <a:spcPts val="300"/>
              </a:spcBef>
              <a:spcAft>
                <a:spcPts val="0"/>
              </a:spcAft>
              <a:buSzPts val="1400"/>
              <a:buNone/>
              <a:defRPr sz="1400">
                <a:solidFill>
                  <a:srgbClr val="888888"/>
                </a:solidFill>
              </a:defRPr>
            </a:lvl9pPr>
          </a:lstStyle>
          <a:p/>
        </p:txBody>
      </p:sp>
      <p:sp>
        <p:nvSpPr>
          <p:cNvPr id="39" name="Google Shape;39;p57"/>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57"/>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57"/>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8"/>
          <p:cNvSpPr txBox="1"/>
          <p:nvPr>
            <p:ph idx="1" type="body"/>
          </p:nvPr>
        </p:nvSpPr>
        <p:spPr>
          <a:xfrm>
            <a:off x="822960" y="822960"/>
            <a:ext cx="3200400" cy="278434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sz="2800"/>
            </a:lvl1pPr>
            <a:lvl2pPr indent="-381000" lvl="1" marL="914400" algn="l">
              <a:spcBef>
                <a:spcPts val="300"/>
              </a:spcBef>
              <a:spcAft>
                <a:spcPts val="0"/>
              </a:spcAft>
              <a:buSzPts val="2400"/>
              <a:buChar char="▪"/>
              <a:defRPr sz="2400"/>
            </a:lvl2pPr>
            <a:lvl3pPr indent="-355600" lvl="2" marL="1371600" algn="l">
              <a:spcBef>
                <a:spcPts val="3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44" name="Google Shape;44;p58"/>
          <p:cNvSpPr txBox="1"/>
          <p:nvPr>
            <p:ph idx="2" type="body"/>
          </p:nvPr>
        </p:nvSpPr>
        <p:spPr>
          <a:xfrm>
            <a:off x="4700016" y="822960"/>
            <a:ext cx="3200400" cy="278434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sz="2800"/>
            </a:lvl1pPr>
            <a:lvl2pPr indent="-381000" lvl="1" marL="914400" algn="l">
              <a:spcBef>
                <a:spcPts val="300"/>
              </a:spcBef>
              <a:spcAft>
                <a:spcPts val="0"/>
              </a:spcAft>
              <a:buSzPts val="2400"/>
              <a:buChar char="▪"/>
              <a:defRPr sz="2400"/>
            </a:lvl2pPr>
            <a:lvl3pPr indent="-355600" lvl="2" marL="1371600" algn="l">
              <a:spcBef>
                <a:spcPts val="3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45" name="Google Shape;45;p58"/>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8"/>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Google Shape;47;p58"/>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58"/>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59"/>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9"/>
          <p:cNvSpPr txBox="1"/>
          <p:nvPr>
            <p:ph idx="1" type="body"/>
          </p:nvPr>
        </p:nvSpPr>
        <p:spPr>
          <a:xfrm>
            <a:off x="822960" y="822960"/>
            <a:ext cx="3200400" cy="411480"/>
          </a:xfrm>
          <a:prstGeom prst="rect">
            <a:avLst/>
          </a:prstGeom>
          <a:noFill/>
          <a:ln>
            <a:noFill/>
          </a:ln>
        </p:spPr>
        <p:txBody>
          <a:bodyPr anchorCtr="0" anchor="b" bIns="45700" lIns="91425" spcFirstLastPara="1" rIns="91425" wrap="square" tIns="45700">
            <a:normAutofit/>
          </a:bodyPr>
          <a:lstStyle>
            <a:lvl1pPr indent="-228600" lvl="0" marL="457200" algn="l">
              <a:spcBef>
                <a:spcPts val="800"/>
              </a:spcBef>
              <a:spcAft>
                <a:spcPts val="0"/>
              </a:spcAft>
              <a:buClr>
                <a:schemeClr val="dk1"/>
              </a:buClr>
              <a:buSzPts val="1400"/>
              <a:buNone/>
              <a:defRPr b="0" sz="1400" cap="non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52" name="Google Shape;52;p59"/>
          <p:cNvSpPr txBox="1"/>
          <p:nvPr>
            <p:ph idx="2" type="body"/>
          </p:nvPr>
        </p:nvSpPr>
        <p:spPr>
          <a:xfrm>
            <a:off x="819150" y="1276386"/>
            <a:ext cx="3200400" cy="233172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sz="24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53" name="Google Shape;53;p59"/>
          <p:cNvSpPr txBox="1"/>
          <p:nvPr>
            <p:ph idx="3" type="body"/>
          </p:nvPr>
        </p:nvSpPr>
        <p:spPr>
          <a:xfrm>
            <a:off x="4700016" y="822960"/>
            <a:ext cx="3200400" cy="411480"/>
          </a:xfrm>
          <a:prstGeom prst="rect">
            <a:avLst/>
          </a:prstGeom>
          <a:noFill/>
          <a:ln>
            <a:noFill/>
          </a:ln>
        </p:spPr>
        <p:txBody>
          <a:bodyPr anchorCtr="0" anchor="b" bIns="45700" lIns="91425" spcFirstLastPara="1" rIns="91425" wrap="square" tIns="45700">
            <a:normAutofit/>
          </a:bodyPr>
          <a:lstStyle>
            <a:lvl1pPr indent="-228600" lvl="0" marL="457200" algn="l">
              <a:spcBef>
                <a:spcPts val="800"/>
              </a:spcBef>
              <a:spcAft>
                <a:spcPts val="0"/>
              </a:spcAft>
              <a:buClr>
                <a:schemeClr val="dk1"/>
              </a:buClr>
              <a:buSzPts val="1400"/>
              <a:buNone/>
              <a:defRPr b="0" sz="1400" cap="non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54" name="Google Shape;54;p59"/>
          <p:cNvSpPr txBox="1"/>
          <p:nvPr>
            <p:ph idx="4" type="body"/>
          </p:nvPr>
        </p:nvSpPr>
        <p:spPr>
          <a:xfrm>
            <a:off x="4700016" y="1276386"/>
            <a:ext cx="3200400" cy="233172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sz="24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55" name="Google Shape;55;p59"/>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59"/>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59"/>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8" name="Shape 58"/>
        <p:cNvGrpSpPr/>
        <p:nvPr/>
      </p:nvGrpSpPr>
      <p:grpSpPr>
        <a:xfrm>
          <a:off x="0" y="0"/>
          <a:ext cx="0" cy="0"/>
          <a:chOff x="0" y="0"/>
          <a:chExt cx="0" cy="0"/>
        </a:xfrm>
      </p:grpSpPr>
      <p:sp>
        <p:nvSpPr>
          <p:cNvPr id="59" name="Google Shape;59;p60"/>
          <p:cNvSpPr/>
          <p:nvPr/>
        </p:nvSpPr>
        <p:spPr>
          <a:xfrm>
            <a:off x="1" y="1985962"/>
            <a:ext cx="3571875" cy="3157538"/>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60"/>
          <p:cNvSpPr/>
          <p:nvPr/>
        </p:nvSpPr>
        <p:spPr>
          <a:xfrm rot="5400000">
            <a:off x="1290638" y="-1290638"/>
            <a:ext cx="5143500" cy="7724775"/>
          </a:xfrm>
          <a:prstGeom prst="rtTriangl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60"/>
          <p:cNvSpPr txBox="1"/>
          <p:nvPr>
            <p:ph type="title"/>
          </p:nvPr>
        </p:nvSpPr>
        <p:spPr>
          <a:xfrm rot="-2460000">
            <a:off x="784930" y="1182078"/>
            <a:ext cx="5212080" cy="81707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b="0" i="0" sz="2800" u="none" cap="none" strike="noStrike">
                <a:solidFill>
                  <a:srgbClr val="FFFFFF"/>
                </a:solidFill>
                <a:latin typeface="Libre Franklin Medium"/>
                <a:ea typeface="Libre Franklin Medium"/>
                <a:cs typeface="Libre Franklin Medium"/>
                <a:sym typeface="Libre Franklin Medium"/>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0"/>
          <p:cNvSpPr txBox="1"/>
          <p:nvPr>
            <p:ph idx="1" type="body"/>
          </p:nvPr>
        </p:nvSpPr>
        <p:spPr>
          <a:xfrm>
            <a:off x="4749553" y="1964184"/>
            <a:ext cx="3807779" cy="2493515"/>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SzPts val="1400"/>
              <a:buNone/>
              <a:defRPr sz="3200"/>
            </a:lvl1pPr>
            <a:lvl2pPr indent="-406400" lvl="1" marL="914400" algn="l">
              <a:spcBef>
                <a:spcPts val="300"/>
              </a:spcBef>
              <a:spcAft>
                <a:spcPts val="0"/>
              </a:spcAft>
              <a:buSzPts val="2800"/>
              <a:buChar char="▪"/>
              <a:defRPr sz="2800"/>
            </a:lvl2pPr>
            <a:lvl3pPr indent="-381000" lvl="2" marL="1371600" algn="l">
              <a:spcBef>
                <a:spcPts val="300"/>
              </a:spcBef>
              <a:spcAft>
                <a:spcPts val="0"/>
              </a:spcAft>
              <a:buSzPts val="2400"/>
              <a:buChar char="▪"/>
              <a:defRPr sz="2400"/>
            </a:lvl3pPr>
            <a:lvl4pPr indent="-355600" lvl="3" marL="1828800" algn="l">
              <a:spcBef>
                <a:spcPts val="300"/>
              </a:spcBef>
              <a:spcAft>
                <a:spcPts val="0"/>
              </a:spcAft>
              <a:buSzPts val="2000"/>
              <a:buChar char="▪"/>
              <a:defRPr sz="2000"/>
            </a:lvl4pPr>
            <a:lvl5pPr indent="-355600" lvl="4" marL="2286000" algn="l">
              <a:spcBef>
                <a:spcPts val="300"/>
              </a:spcBef>
              <a:spcAft>
                <a:spcPts val="0"/>
              </a:spcAft>
              <a:buSzPts val="2000"/>
              <a:buChar char="▪"/>
              <a:defRPr sz="2000"/>
            </a:lvl5pPr>
            <a:lvl6pPr indent="-355600" lvl="5" marL="2743200" algn="l">
              <a:spcBef>
                <a:spcPts val="300"/>
              </a:spcBef>
              <a:spcAft>
                <a:spcPts val="0"/>
              </a:spcAft>
              <a:buSzPts val="2000"/>
              <a:buChar char="▪"/>
              <a:defRPr sz="2000"/>
            </a:lvl6pPr>
            <a:lvl7pPr indent="-355600" lvl="6" marL="3200400" algn="l">
              <a:spcBef>
                <a:spcPts val="300"/>
              </a:spcBef>
              <a:spcAft>
                <a:spcPts val="0"/>
              </a:spcAft>
              <a:buSzPts val="2000"/>
              <a:buChar char="▪"/>
              <a:defRPr sz="2000"/>
            </a:lvl7pPr>
            <a:lvl8pPr indent="-355600" lvl="7" marL="3657600" algn="l">
              <a:spcBef>
                <a:spcPts val="300"/>
              </a:spcBef>
              <a:spcAft>
                <a:spcPts val="0"/>
              </a:spcAft>
              <a:buSzPts val="2000"/>
              <a:buChar char="▪"/>
              <a:defRPr sz="2000"/>
            </a:lvl8pPr>
            <a:lvl9pPr indent="-355600" lvl="8" marL="4114800" algn="l">
              <a:spcBef>
                <a:spcPts val="300"/>
              </a:spcBef>
              <a:spcAft>
                <a:spcPts val="0"/>
              </a:spcAft>
              <a:buSzPts val="2000"/>
              <a:buChar char="▪"/>
              <a:defRPr sz="2000"/>
            </a:lvl9pPr>
          </a:lstStyle>
          <a:p/>
        </p:txBody>
      </p:sp>
      <p:sp>
        <p:nvSpPr>
          <p:cNvPr id="63" name="Google Shape;63;p60"/>
          <p:cNvSpPr txBox="1"/>
          <p:nvPr>
            <p:ph idx="2" type="body"/>
          </p:nvPr>
        </p:nvSpPr>
        <p:spPr>
          <a:xfrm rot="-2460000">
            <a:off x="1297954" y="1690039"/>
            <a:ext cx="5794760" cy="467486"/>
          </a:xfrm>
          <a:prstGeom prst="rect">
            <a:avLst/>
          </a:prstGeom>
          <a:noFill/>
          <a:ln>
            <a:noFill/>
          </a:ln>
        </p:spPr>
        <p:txBody>
          <a:bodyPr anchorCtr="0" anchor="t" bIns="45700" lIns="91425" spcFirstLastPara="1" rIns="91425" wrap="square" tIns="45700">
            <a:normAutofit/>
          </a:bodyPr>
          <a:lstStyle>
            <a:lvl1pPr indent="-228600" lvl="0" marL="457200" algn="l">
              <a:spcBef>
                <a:spcPts val="800"/>
              </a:spcBef>
              <a:spcAft>
                <a:spcPts val="0"/>
              </a:spcAft>
              <a:buClr>
                <a:srgbClr val="FFFFFF"/>
              </a:buClr>
              <a:buSzPts val="1400"/>
              <a:buNone/>
              <a:defRPr b="1" sz="1400">
                <a:solidFill>
                  <a:srgbClr val="FFFFFF"/>
                </a:solidFill>
                <a:latin typeface="Libre Franklin"/>
                <a:ea typeface="Libre Franklin"/>
                <a:cs typeface="Libre Franklin"/>
                <a:sym typeface="Libre Franklin"/>
              </a:defRPr>
            </a:lvl1pPr>
            <a:lvl2pPr indent="-228600" lvl="1" marL="914400" algn="l">
              <a:spcBef>
                <a:spcPts val="300"/>
              </a:spcBef>
              <a:spcAft>
                <a:spcPts val="0"/>
              </a:spcAft>
              <a:buSzPts val="1200"/>
              <a:buNone/>
              <a:defRPr sz="1200"/>
            </a:lvl2pPr>
            <a:lvl3pPr indent="-228600" lvl="2" marL="1371600" algn="l">
              <a:spcBef>
                <a:spcPts val="3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64" name="Google Shape;64;p60"/>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60"/>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60"/>
          <p:cNvSpPr/>
          <p:nvPr>
            <p:ph idx="12" type="sldNum"/>
          </p:nvPr>
        </p:nvSpPr>
        <p:spPr>
          <a:xfrm>
            <a:off x="8401050" y="4692254"/>
            <a:ext cx="503238" cy="377428"/>
          </a:xfrm>
          <a:prstGeom prst="ellipse">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2"/>
                </a:solidFill>
                <a:latin typeface="Arial"/>
                <a:ea typeface="Arial"/>
                <a:cs typeface="Arial"/>
                <a:sym typeface="Arial"/>
              </a:defRPr>
            </a:lvl1pPr>
            <a:lvl2pPr indent="0" lvl="1" marL="0" marR="0" rtl="0" algn="l">
              <a:spcBef>
                <a:spcPts val="0"/>
              </a:spcBef>
              <a:spcAft>
                <a:spcPts val="0"/>
              </a:spcAft>
              <a:buNone/>
              <a:defRPr sz="1800">
                <a:solidFill>
                  <a:schemeClr val="dk2"/>
                </a:solidFill>
                <a:latin typeface="Arial"/>
                <a:ea typeface="Arial"/>
                <a:cs typeface="Arial"/>
                <a:sym typeface="Arial"/>
              </a:defRPr>
            </a:lvl2pPr>
            <a:lvl3pPr indent="0" lvl="2" marL="0" marR="0" rtl="0" algn="l">
              <a:spcBef>
                <a:spcPts val="0"/>
              </a:spcBef>
              <a:spcAft>
                <a:spcPts val="0"/>
              </a:spcAft>
              <a:buNone/>
              <a:defRPr sz="1800">
                <a:solidFill>
                  <a:schemeClr val="dk2"/>
                </a:solidFill>
                <a:latin typeface="Arial"/>
                <a:ea typeface="Arial"/>
                <a:cs typeface="Arial"/>
                <a:sym typeface="Arial"/>
              </a:defRPr>
            </a:lvl3pPr>
            <a:lvl4pPr indent="0" lvl="3" marL="0" marR="0" rtl="0" algn="l">
              <a:spcBef>
                <a:spcPts val="0"/>
              </a:spcBef>
              <a:spcAft>
                <a:spcPts val="0"/>
              </a:spcAft>
              <a:buNone/>
              <a:defRPr sz="1800">
                <a:solidFill>
                  <a:schemeClr val="dk2"/>
                </a:solidFill>
                <a:latin typeface="Arial"/>
                <a:ea typeface="Arial"/>
                <a:cs typeface="Arial"/>
                <a:sym typeface="Arial"/>
              </a:defRPr>
            </a:lvl4pPr>
            <a:lvl5pPr indent="0" lvl="4" marL="0" marR="0" rtl="0" algn="l">
              <a:spcBef>
                <a:spcPts val="0"/>
              </a:spcBef>
              <a:spcAft>
                <a:spcPts val="0"/>
              </a:spcAft>
              <a:buNone/>
              <a:defRPr sz="1800">
                <a:solidFill>
                  <a:schemeClr val="dk2"/>
                </a:solidFill>
                <a:latin typeface="Arial"/>
                <a:ea typeface="Arial"/>
                <a:cs typeface="Arial"/>
                <a:sym typeface="Arial"/>
              </a:defRPr>
            </a:lvl5pPr>
            <a:lvl6pPr indent="0" lvl="5" marL="0" marR="0" rtl="0" algn="l">
              <a:spcBef>
                <a:spcPts val="0"/>
              </a:spcBef>
              <a:spcAft>
                <a:spcPts val="0"/>
              </a:spcAft>
              <a:buNone/>
              <a:defRPr sz="1800">
                <a:solidFill>
                  <a:schemeClr val="dk2"/>
                </a:solidFill>
                <a:latin typeface="Arial"/>
                <a:ea typeface="Arial"/>
                <a:cs typeface="Arial"/>
                <a:sym typeface="Arial"/>
              </a:defRPr>
            </a:lvl6pPr>
            <a:lvl7pPr indent="0" lvl="6" marL="0" marR="0" rtl="0" algn="l">
              <a:spcBef>
                <a:spcPts val="0"/>
              </a:spcBef>
              <a:spcAft>
                <a:spcPts val="0"/>
              </a:spcAft>
              <a:buNone/>
              <a:defRPr sz="1800">
                <a:solidFill>
                  <a:schemeClr val="dk2"/>
                </a:solidFill>
                <a:latin typeface="Arial"/>
                <a:ea typeface="Arial"/>
                <a:cs typeface="Arial"/>
                <a:sym typeface="Arial"/>
              </a:defRPr>
            </a:lvl7pPr>
            <a:lvl8pPr indent="0" lvl="7" marL="0" marR="0" rtl="0" algn="l">
              <a:spcBef>
                <a:spcPts val="0"/>
              </a:spcBef>
              <a:spcAft>
                <a:spcPts val="0"/>
              </a:spcAft>
              <a:buNone/>
              <a:defRPr sz="1800">
                <a:solidFill>
                  <a:schemeClr val="dk2"/>
                </a:solidFill>
                <a:latin typeface="Arial"/>
                <a:ea typeface="Arial"/>
                <a:cs typeface="Arial"/>
                <a:sym typeface="Arial"/>
              </a:defRPr>
            </a:lvl8pPr>
            <a:lvl9pPr indent="0" lvl="8" marL="0" marR="0" rtl="0" algn="l">
              <a:spcBef>
                <a:spcPts val="0"/>
              </a:spcBef>
              <a:spcAft>
                <a:spcPts val="0"/>
              </a:spcAft>
              <a:buNone/>
              <a:defRPr sz="1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7" name="Shape 67"/>
        <p:cNvGrpSpPr/>
        <p:nvPr/>
      </p:nvGrpSpPr>
      <p:grpSpPr>
        <a:xfrm>
          <a:off x="0" y="0"/>
          <a:ext cx="0" cy="0"/>
          <a:chOff x="0" y="0"/>
          <a:chExt cx="0" cy="0"/>
        </a:xfrm>
      </p:grpSpPr>
      <p:sp>
        <p:nvSpPr>
          <p:cNvPr id="68" name="Google Shape;68;p61"/>
          <p:cNvSpPr/>
          <p:nvPr/>
        </p:nvSpPr>
        <p:spPr>
          <a:xfrm>
            <a:off x="1" y="1985962"/>
            <a:ext cx="3571875" cy="3157538"/>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61"/>
          <p:cNvSpPr/>
          <p:nvPr/>
        </p:nvSpPr>
        <p:spPr>
          <a:xfrm>
            <a:off x="1" y="3786187"/>
            <a:ext cx="3571875" cy="1357313"/>
          </a:xfrm>
          <a:custGeom>
            <a:rect b="b" l="l" r="r" t="t"/>
            <a:pathLst>
              <a:path extrusionOk="0" h="1809750" w="3571875">
                <a:moveTo>
                  <a:pt x="0" y="1809750"/>
                </a:moveTo>
                <a:lnTo>
                  <a:pt x="2038350" y="0"/>
                </a:lnTo>
                <a:lnTo>
                  <a:pt x="3571875" y="1809750"/>
                </a:lnTo>
                <a:lnTo>
                  <a:pt x="0" y="1809750"/>
                </a:lnTo>
                <a:close/>
              </a:path>
            </a:pathLst>
          </a:cu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61"/>
          <p:cNvSpPr/>
          <p:nvPr>
            <p:ph idx="2" type="pic"/>
          </p:nvPr>
        </p:nvSpPr>
        <p:spPr>
          <a:xfrm>
            <a:off x="2028826" y="0"/>
            <a:ext cx="7115175" cy="5143500"/>
          </a:xfrm>
          <a:prstGeom prst="rect">
            <a:avLst/>
          </a:prstGeom>
          <a:solidFill>
            <a:schemeClr val="accent3">
              <a:alpha val="80000"/>
            </a:schemeClr>
          </a:solidFill>
          <a:ln>
            <a:noFill/>
          </a:ln>
        </p:spPr>
      </p:sp>
      <p:sp>
        <p:nvSpPr>
          <p:cNvPr id="71" name="Google Shape;71;p61"/>
          <p:cNvSpPr txBox="1"/>
          <p:nvPr>
            <p:ph type="title"/>
          </p:nvPr>
        </p:nvSpPr>
        <p:spPr>
          <a:xfrm rot="-2460000">
            <a:off x="671197" y="1288126"/>
            <a:ext cx="5486400" cy="65058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2800">
                <a:latin typeface="Libre Franklin Medium"/>
                <a:ea typeface="Libre Franklin Medium"/>
                <a:cs typeface="Libre Franklin Medium"/>
                <a:sym typeface="Libre Franklin Medium"/>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1"/>
          <p:cNvSpPr txBox="1"/>
          <p:nvPr>
            <p:ph idx="1" type="body"/>
          </p:nvPr>
        </p:nvSpPr>
        <p:spPr>
          <a:xfrm rot="-2460000">
            <a:off x="1143480" y="1635397"/>
            <a:ext cx="6096545" cy="555498"/>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2"/>
              </a:buClr>
              <a:buSzPts val="1400"/>
              <a:buNone/>
              <a:defRPr sz="1400">
                <a:solidFill>
                  <a:schemeClr val="dk2"/>
                </a:solidFill>
              </a:defRPr>
            </a:lvl1pPr>
            <a:lvl2pPr indent="-228600" lvl="1" marL="914400" algn="l">
              <a:spcBef>
                <a:spcPts val="300"/>
              </a:spcBef>
              <a:spcAft>
                <a:spcPts val="0"/>
              </a:spcAft>
              <a:buSzPts val="1200"/>
              <a:buNone/>
              <a:defRPr sz="1200"/>
            </a:lvl2pPr>
            <a:lvl3pPr indent="-228600" lvl="2" marL="1371600" algn="l">
              <a:spcBef>
                <a:spcPts val="3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73" name="Google Shape;73;p61"/>
          <p:cNvSpPr txBox="1"/>
          <p:nvPr>
            <p:ph idx="10" type="dt"/>
          </p:nvPr>
        </p:nvSpPr>
        <p:spPr>
          <a:xfrm>
            <a:off x="1" y="4881563"/>
            <a:ext cx="1096963" cy="15121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61"/>
          <p:cNvSpPr txBox="1"/>
          <p:nvPr>
            <p:ph idx="11" type="ftr"/>
          </p:nvPr>
        </p:nvSpPr>
        <p:spPr>
          <a:xfrm>
            <a:off x="3571875" y="4777979"/>
            <a:ext cx="4724400" cy="20597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61"/>
          <p:cNvSpPr/>
          <p:nvPr>
            <p:ph idx="12" type="sldNum"/>
          </p:nvPr>
        </p:nvSpPr>
        <p:spPr>
          <a:xfrm>
            <a:off x="8401050" y="4692254"/>
            <a:ext cx="503238" cy="377428"/>
          </a:xfrm>
          <a:prstGeom prst="ellipse">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Arial"/>
                <a:ea typeface="Arial"/>
                <a:cs typeface="Arial"/>
                <a:sym typeface="Arial"/>
              </a:defRPr>
            </a:lvl1pPr>
            <a:lvl2pPr indent="0" lvl="1" marL="0" marR="0" rtl="0" algn="l">
              <a:spcBef>
                <a:spcPts val="0"/>
              </a:spcBef>
              <a:spcAft>
                <a:spcPts val="0"/>
              </a:spcAft>
              <a:buNone/>
              <a:defRPr sz="1800">
                <a:solidFill>
                  <a:schemeClr val="dk1"/>
                </a:solidFill>
                <a:latin typeface="Arial"/>
                <a:ea typeface="Arial"/>
                <a:cs typeface="Arial"/>
                <a:sym typeface="Arial"/>
              </a:defRPr>
            </a:lvl2pPr>
            <a:lvl3pPr indent="0" lvl="2" marL="0" marR="0" rtl="0" algn="l">
              <a:spcBef>
                <a:spcPts val="0"/>
              </a:spcBef>
              <a:spcAft>
                <a:spcPts val="0"/>
              </a:spcAft>
              <a:buNone/>
              <a:defRPr sz="1800">
                <a:solidFill>
                  <a:schemeClr val="dk1"/>
                </a:solidFill>
                <a:latin typeface="Arial"/>
                <a:ea typeface="Arial"/>
                <a:cs typeface="Arial"/>
                <a:sym typeface="Arial"/>
              </a:defRPr>
            </a:lvl3pPr>
            <a:lvl4pPr indent="0" lvl="3" marL="0" marR="0" rtl="0" algn="l">
              <a:spcBef>
                <a:spcPts val="0"/>
              </a:spcBef>
              <a:spcAft>
                <a:spcPts val="0"/>
              </a:spcAft>
              <a:buNone/>
              <a:defRPr sz="1800">
                <a:solidFill>
                  <a:schemeClr val="dk1"/>
                </a:solidFill>
                <a:latin typeface="Arial"/>
                <a:ea typeface="Arial"/>
                <a:cs typeface="Arial"/>
                <a:sym typeface="Arial"/>
              </a:defRPr>
            </a:lvl4pPr>
            <a:lvl5pPr indent="0" lvl="4" marL="0" marR="0" rtl="0" algn="l">
              <a:spcBef>
                <a:spcPts val="0"/>
              </a:spcBef>
              <a:spcAft>
                <a:spcPts val="0"/>
              </a:spcAft>
              <a:buNone/>
              <a:defRPr sz="1800">
                <a:solidFill>
                  <a:schemeClr val="dk1"/>
                </a:solidFill>
                <a:latin typeface="Arial"/>
                <a:ea typeface="Arial"/>
                <a:cs typeface="Arial"/>
                <a:sym typeface="Arial"/>
              </a:defRPr>
            </a:lvl5pPr>
            <a:lvl6pPr indent="0" lvl="5" marL="0" marR="0" rtl="0" algn="l">
              <a:spcBef>
                <a:spcPts val="0"/>
              </a:spcBef>
              <a:spcAft>
                <a:spcPts val="0"/>
              </a:spcAft>
              <a:buNone/>
              <a:defRPr sz="1800">
                <a:solidFill>
                  <a:schemeClr val="dk1"/>
                </a:solidFill>
                <a:latin typeface="Arial"/>
                <a:ea typeface="Arial"/>
                <a:cs typeface="Arial"/>
                <a:sym typeface="Arial"/>
              </a:defRPr>
            </a:lvl6pPr>
            <a:lvl7pPr indent="0" lvl="6" marL="0" marR="0" rtl="0" algn="l">
              <a:spcBef>
                <a:spcPts val="0"/>
              </a:spcBef>
              <a:spcAft>
                <a:spcPts val="0"/>
              </a:spcAft>
              <a:buNone/>
              <a:defRPr sz="1800">
                <a:solidFill>
                  <a:schemeClr val="dk1"/>
                </a:solidFill>
                <a:latin typeface="Arial"/>
                <a:ea typeface="Arial"/>
                <a:cs typeface="Arial"/>
                <a:sym typeface="Arial"/>
              </a:defRPr>
            </a:lvl7pPr>
            <a:lvl8pPr indent="0" lvl="7" marL="0" marR="0" rtl="0" algn="l">
              <a:spcBef>
                <a:spcPts val="0"/>
              </a:spcBef>
              <a:spcAft>
                <a:spcPts val="0"/>
              </a:spcAft>
              <a:buNone/>
              <a:defRPr sz="1800">
                <a:solidFill>
                  <a:schemeClr val="dk1"/>
                </a:solidFill>
                <a:latin typeface="Arial"/>
                <a:ea typeface="Arial"/>
                <a:cs typeface="Arial"/>
                <a:sym typeface="Arial"/>
              </a:defRPr>
            </a:lvl8pPr>
            <a:lvl9pPr indent="0" lvl="8" marL="0" marR="0" rtl="0" algn="l">
              <a:spcBef>
                <a:spcPts val="0"/>
              </a:spcBef>
              <a:spcAft>
                <a:spcPts val="0"/>
              </a:spcAft>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p:nvPr/>
        </p:nvSpPr>
        <p:spPr>
          <a:xfrm>
            <a:off x="-3175" y="4754166"/>
            <a:ext cx="3575050" cy="389334"/>
          </a:xfrm>
          <a:custGeom>
            <a:rect b="b" l="l" r="r" t="t"/>
            <a:pathLst>
              <a:path extrusionOk="0" h="1807368" w="3574257">
                <a:moveTo>
                  <a:pt x="2382" y="1807368"/>
                </a:moveTo>
                <a:lnTo>
                  <a:pt x="0" y="0"/>
                </a:lnTo>
                <a:lnTo>
                  <a:pt x="2045494" y="1"/>
                </a:lnTo>
                <a:lnTo>
                  <a:pt x="3574257" y="1807368"/>
                </a:lnTo>
                <a:lnTo>
                  <a:pt x="2382" y="18073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52"/>
          <p:cNvSpPr/>
          <p:nvPr/>
        </p:nvSpPr>
        <p:spPr>
          <a:xfrm>
            <a:off x="0" y="4754166"/>
            <a:ext cx="9145588" cy="389334"/>
          </a:xfrm>
          <a:custGeom>
            <a:rect b="b" l="l" r="r" t="t"/>
            <a:pathLst>
              <a:path extrusionOk="0" h="527584" w="3352800">
                <a:moveTo>
                  <a:pt x="0" y="527584"/>
                </a:moveTo>
                <a:lnTo>
                  <a:pt x="748227" y="0"/>
                </a:lnTo>
                <a:lnTo>
                  <a:pt x="3352800" y="271"/>
                </a:lnTo>
                <a:lnTo>
                  <a:pt x="3352800" y="527584"/>
                </a:lnTo>
                <a:lnTo>
                  <a:pt x="0" y="527584"/>
                </a:lnTo>
                <a:close/>
              </a:path>
            </a:pathLst>
          </a:cu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52"/>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2800" u="none" cap="none" strike="noStrike">
                <a:solidFill>
                  <a:schemeClr val="dk1"/>
                </a:solidFill>
                <a:latin typeface="Libre Franklin Medium"/>
                <a:ea typeface="Libre Franklin Medium"/>
                <a:cs typeface="Libre Franklin Medium"/>
                <a:sym typeface="Libre Franklin Medium"/>
              </a:defRPr>
            </a:lvl9pPr>
          </a:lstStyle>
          <a:p/>
        </p:txBody>
      </p:sp>
      <p:sp>
        <p:nvSpPr>
          <p:cNvPr id="13" name="Google Shape;13;p52"/>
          <p:cNvSpPr txBox="1"/>
          <p:nvPr>
            <p:ph idx="1" type="body"/>
          </p:nvPr>
        </p:nvSpPr>
        <p:spPr>
          <a:xfrm>
            <a:off x="822326" y="825104"/>
            <a:ext cx="7521575" cy="268485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800"/>
              </a:spcBef>
              <a:spcAft>
                <a:spcPts val="0"/>
              </a:spcAft>
              <a:buSzPts val="1400"/>
              <a:buNone/>
              <a:defRPr b="1" i="0" sz="1600" u="none" cap="none" strike="noStrike">
                <a:solidFill>
                  <a:schemeClr val="dk1"/>
                </a:solidFill>
                <a:latin typeface="Libre Franklin"/>
                <a:ea typeface="Libre Franklin"/>
                <a:cs typeface="Libre Franklin"/>
                <a:sym typeface="Libre Franklin"/>
              </a:defRPr>
            </a:lvl1pPr>
            <a:lvl2pPr indent="-330200" lvl="1" marL="9144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2pPr>
            <a:lvl3pPr indent="-330200" lvl="2" marL="13716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3pPr>
            <a:lvl4pPr indent="-330200" lvl="3" marL="18288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4pPr>
            <a:lvl5pPr indent="-330200" lvl="4" marL="22860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5pPr>
            <a:lvl6pPr indent="-317500" lvl="5" marL="27432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9pPr>
          </a:lstStyle>
          <a:p/>
        </p:txBody>
      </p:sp>
      <p:sp>
        <p:nvSpPr>
          <p:cNvPr id="14" name="Google Shape;14;p52"/>
          <p:cNvSpPr txBox="1"/>
          <p:nvPr/>
        </p:nvSpPr>
        <p:spPr>
          <a:xfrm>
            <a:off x="-3175" y="4779556"/>
            <a:ext cx="439102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@2023 Pham Van Huy and Trinh Hung Cuong</a:t>
            </a:r>
            <a:endParaRPr/>
          </a:p>
        </p:txBody>
      </p:sp>
      <p:sp>
        <p:nvSpPr>
          <p:cNvPr id="15" name="Google Shape;15;p52"/>
          <p:cNvSpPr txBox="1"/>
          <p:nvPr/>
        </p:nvSpPr>
        <p:spPr>
          <a:xfrm>
            <a:off x="8683626" y="4779556"/>
            <a:ext cx="447675" cy="338554"/>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fld id="{00000000-1234-1234-1234-123412341234}" type="slidenum">
              <a:rPr b="0" i="0" lang="en-US" sz="1600" u="none" cap="none" strike="noStrike">
                <a:solidFill>
                  <a:schemeClr val="dk1"/>
                </a:solidFill>
                <a:latin typeface="Arial"/>
                <a:ea typeface="Arial"/>
                <a:cs typeface="Arial"/>
                <a:sym typeface="Arial"/>
              </a:rPr>
              <a:t>‹#›</a:t>
            </a:fld>
            <a:endParaRPr b="0" i="0" sz="1600" u="none" cap="none" strike="noStrike">
              <a:solidFill>
                <a:schemeClr val="dk1"/>
              </a:solidFill>
              <a:latin typeface="Arial"/>
              <a:ea typeface="Arial"/>
              <a:cs typeface="Arial"/>
              <a:sym typeface="Arial"/>
            </a:endParaRPr>
          </a:p>
        </p:txBody>
      </p:sp>
      <p:pic>
        <p:nvPicPr>
          <p:cNvPr id="16" name="Google Shape;16;p52"/>
          <p:cNvPicPr preferRelativeResize="0"/>
          <p:nvPr/>
        </p:nvPicPr>
        <p:blipFill rotWithShape="1">
          <a:blip r:embed="rId1">
            <a:alphaModFix/>
          </a:blip>
          <a:srcRect b="0" l="0" r="0" t="0"/>
          <a:stretch/>
        </p:blipFill>
        <p:spPr>
          <a:xfrm>
            <a:off x="7431088" y="41673"/>
            <a:ext cx="1662112" cy="686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6.jpg"/><Relationship Id="rId5"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jpg"/><Relationship Id="rId4" Type="http://schemas.openxmlformats.org/officeDocument/2006/relationships/hyperlink" Target="https://www.sciencedirect.com/topics/computer-science/histogram-equalization" TargetMode="External"/><Relationship Id="rId5" Type="http://schemas.openxmlformats.org/officeDocument/2006/relationships/hyperlink" Target="https://docs.opencv.org/4.x/d5/daf/tutorial_py_histogram_equalization.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ocs.opencv.org/4.x/d5/daf/tutorial_py_histogram_equalization.html" TargetMode="External"/><Relationship Id="rId4" Type="http://schemas.openxmlformats.org/officeDocument/2006/relationships/image" Target="../media/image53.jpg"/><Relationship Id="rId5" Type="http://schemas.openxmlformats.org/officeDocument/2006/relationships/image" Target="../media/image6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hyperlink" Target="https://es.mathworks.com/help/visionhdl/ug/contrast-adaptive-histogram-equalization.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70.png"/><Relationship Id="rId6"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photopills.com/articles/exposure-photography-guide-2" TargetMode="External"/><Relationship Id="rId4" Type="http://schemas.openxmlformats.org/officeDocument/2006/relationships/hyperlink" Target="https://web.stanford.edu/class/ee368/Handouts/Lectures/2014_Spring/Combined_Slides/4-Histograms-Combined.pdf" TargetMode="External"/><Relationship Id="rId5" Type="http://schemas.openxmlformats.org/officeDocument/2006/relationships/hyperlink" Target="https://web.stanford.edu/class/ee368/Handouts/Lectures/2019_Winter/4-Histograms.pdf" TargetMode="External"/><Relationship Id="rId6" Type="http://schemas.openxmlformats.org/officeDocument/2006/relationships/hyperlink" Target="https://www.tutorialspoint.com/dip/histogram_stretching.htm" TargetMode="External"/><Relationship Id="rId7" Type="http://schemas.openxmlformats.org/officeDocument/2006/relationships/hyperlink" Target="https://slideplayer.com/slide/929308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eb.stanford.edu/class/cs101/image-6-grayscal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rot="-2460000">
            <a:off x="817564" y="1297782"/>
            <a:ext cx="5648325" cy="903685"/>
          </a:xfrm>
          <a:prstGeom prst="rect">
            <a:avLst/>
          </a:prstGeom>
          <a:noFill/>
          <a:ln>
            <a:noFill/>
          </a:ln>
        </p:spPr>
        <p:txBody>
          <a:bodyPr anchorCtr="0" anchor="b" bIns="9125" lIns="91425" spcFirstLastPara="1" rIns="91425" wrap="square" tIns="45700">
            <a:normAutofit fontScale="90000"/>
          </a:bodyPr>
          <a:lstStyle/>
          <a:p>
            <a:pPr indent="0" lvl="0" marL="0" rtl="0" algn="l">
              <a:spcBef>
                <a:spcPts val="0"/>
              </a:spcBef>
              <a:spcAft>
                <a:spcPts val="0"/>
              </a:spcAft>
              <a:buNone/>
            </a:pPr>
            <a:r>
              <a:rPr b="1" lang="en-US"/>
              <a:t> </a:t>
            </a:r>
            <a:r>
              <a:rPr b="1" lang="en-US" sz="3600"/>
              <a:t>HISTOGRAM PROCESSING</a:t>
            </a:r>
            <a:br>
              <a:rPr lang="en-US"/>
            </a:br>
            <a:r>
              <a:rPr lang="en-US" sz="2400"/>
              <a:t>(DIGITAL IMAGE PROCESSING)</a:t>
            </a:r>
            <a:endParaRPr/>
          </a:p>
        </p:txBody>
      </p:sp>
      <p:sp>
        <p:nvSpPr>
          <p:cNvPr id="93" name="Google Shape;93;p1"/>
          <p:cNvSpPr txBox="1"/>
          <p:nvPr>
            <p:ph idx="1" type="subTitle"/>
          </p:nvPr>
        </p:nvSpPr>
        <p:spPr>
          <a:xfrm>
            <a:off x="2511426" y="3113324"/>
            <a:ext cx="6511925" cy="1603772"/>
          </a:xfrm>
          <a:prstGeom prst="rect">
            <a:avLst/>
          </a:prstGeom>
          <a:noFill/>
          <a:ln>
            <a:noFill/>
          </a:ln>
        </p:spPr>
        <p:txBody>
          <a:bodyPr anchorCtr="0" anchor="t" bIns="45700" lIns="91425" spcFirstLastPara="1" rIns="91425" wrap="square" tIns="9125">
            <a:noAutofit/>
          </a:bodyPr>
          <a:lstStyle/>
          <a:p>
            <a:pPr indent="0" lvl="0" marL="0" rtl="0" algn="r">
              <a:spcBef>
                <a:spcPts val="0"/>
              </a:spcBef>
              <a:spcAft>
                <a:spcPts val="0"/>
              </a:spcAft>
              <a:buClr>
                <a:schemeClr val="dk1"/>
              </a:buClr>
              <a:buSzPts val="1800"/>
              <a:buFont typeface="Arial"/>
              <a:buNone/>
            </a:pPr>
            <a:r>
              <a:t/>
            </a:r>
            <a:endParaRPr b="1" sz="1800" cap="none"/>
          </a:p>
          <a:p>
            <a:pPr indent="0" lvl="0" marL="0" rtl="0" algn="r">
              <a:spcBef>
                <a:spcPts val="800"/>
              </a:spcBef>
              <a:spcAft>
                <a:spcPts val="0"/>
              </a:spcAft>
              <a:buClr>
                <a:schemeClr val="dk1"/>
              </a:buClr>
              <a:buSzPts val="1800"/>
              <a:buFont typeface="Arial"/>
              <a:buNone/>
            </a:pPr>
            <a:r>
              <a:rPr lang="en-US" sz="1800" cap="none"/>
              <a:t>Faculty of Information Technology</a:t>
            </a:r>
            <a:br>
              <a:rPr lang="en-US" sz="1800" cap="none"/>
            </a:br>
            <a:r>
              <a:rPr lang="en-US" sz="1800" cap="none"/>
              <a:t>Ton Duc Thang University</a:t>
            </a:r>
            <a:endParaRPr/>
          </a:p>
          <a:p>
            <a:pPr indent="0" lvl="0" marL="0" rtl="0" algn="r">
              <a:spcBef>
                <a:spcPts val="800"/>
              </a:spcBef>
              <a:spcAft>
                <a:spcPts val="0"/>
              </a:spcAft>
              <a:buClr>
                <a:schemeClr val="dk1"/>
              </a:buClr>
              <a:buSzPts val="1800"/>
              <a:buFont typeface="Arial"/>
              <a:buNone/>
            </a:pPr>
            <a:br>
              <a:rPr b="1" i="1" lang="en-US" sz="1800" cap="none"/>
            </a:br>
            <a:br>
              <a:rPr b="1" i="1" lang="en-US" sz="1800" cap="none"/>
            </a:br>
            <a:r>
              <a:rPr b="1" i="1" lang="en-US" sz="1800" cap="none"/>
              <a:t>August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a:t>
            </a:r>
            <a:endParaRPr/>
          </a:p>
        </p:txBody>
      </p:sp>
      <p:sp>
        <p:nvSpPr>
          <p:cNvPr id="154" name="Google Shape;154;p10"/>
          <p:cNvSpPr txBox="1"/>
          <p:nvPr>
            <p:ph idx="1" type="body"/>
          </p:nvPr>
        </p:nvSpPr>
        <p:spPr>
          <a:xfrm>
            <a:off x="212727" y="815578"/>
            <a:ext cx="4862708"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Applications of Histograms:</a:t>
            </a:r>
            <a:endParaRPr/>
          </a:p>
          <a:p>
            <a:pPr indent="-163513" lvl="2" marL="401638" rtl="0" algn="l">
              <a:spcBef>
                <a:spcPts val="600"/>
              </a:spcBef>
              <a:spcAft>
                <a:spcPts val="0"/>
              </a:spcAft>
              <a:buSzPts val="1600"/>
              <a:buChar char="▪"/>
            </a:pPr>
            <a:r>
              <a:rPr lang="en-US"/>
              <a:t>We can predict about an image by just looking at its histogram. Its like looking an x ray of a bone of a body.</a:t>
            </a:r>
            <a:endParaRPr/>
          </a:p>
          <a:p>
            <a:pPr indent="-163513" lvl="2" marL="401638" rtl="0" algn="l">
              <a:spcBef>
                <a:spcPts val="600"/>
              </a:spcBef>
              <a:spcAft>
                <a:spcPts val="0"/>
              </a:spcAft>
              <a:buSzPts val="1600"/>
              <a:buChar char="▪"/>
            </a:pPr>
            <a:r>
              <a:rPr lang="en-US"/>
              <a:t>For brightness purposes.</a:t>
            </a:r>
            <a:endParaRPr/>
          </a:p>
          <a:p>
            <a:pPr indent="-163513" lvl="2" marL="401638" rtl="0" algn="l">
              <a:spcBef>
                <a:spcPts val="600"/>
              </a:spcBef>
              <a:spcAft>
                <a:spcPts val="0"/>
              </a:spcAft>
              <a:buSzPts val="1600"/>
              <a:buChar char="▪"/>
            </a:pPr>
            <a:r>
              <a:rPr lang="en-US"/>
              <a:t>To equalize an image used in adjusting contrast of an image.</a:t>
            </a:r>
            <a:endParaRPr/>
          </a:p>
          <a:p>
            <a:pPr indent="-163513" lvl="2" marL="401638" rtl="0" algn="l">
              <a:spcBef>
                <a:spcPts val="600"/>
              </a:spcBef>
              <a:spcAft>
                <a:spcPts val="0"/>
              </a:spcAft>
              <a:buSzPts val="1600"/>
              <a:buChar char="▪"/>
            </a:pPr>
            <a:r>
              <a:rPr lang="en-US"/>
              <a:t>Histogram has wide use in thresholding an image.</a:t>
            </a:r>
            <a:endParaRPr/>
          </a:p>
          <a:p>
            <a:pPr indent="-45719" lvl="0" marL="182880" rtl="0" algn="l">
              <a:spcBef>
                <a:spcPts val="1200"/>
              </a:spcBef>
              <a:spcAft>
                <a:spcPts val="0"/>
              </a:spcAft>
              <a:buClr>
                <a:schemeClr val="dk1"/>
              </a:buClr>
              <a:buSzPts val="2160"/>
              <a:buFont typeface="Noto Sans Symbols"/>
              <a:buNone/>
            </a:pPr>
            <a:r>
              <a:t/>
            </a:r>
            <a:endParaRPr/>
          </a:p>
        </p:txBody>
      </p:sp>
      <p:pic>
        <p:nvPicPr>
          <p:cNvPr id="155" name="Google Shape;155;p10"/>
          <p:cNvPicPr preferRelativeResize="0"/>
          <p:nvPr/>
        </p:nvPicPr>
        <p:blipFill rotWithShape="1">
          <a:blip r:embed="rId3">
            <a:alphaModFix/>
          </a:blip>
          <a:srcRect b="0" l="0" r="0" t="0"/>
          <a:stretch/>
        </p:blipFill>
        <p:spPr>
          <a:xfrm>
            <a:off x="5281944" y="3255570"/>
            <a:ext cx="2381250" cy="1795463"/>
          </a:xfrm>
          <a:prstGeom prst="rect">
            <a:avLst/>
          </a:prstGeom>
          <a:noFill/>
          <a:ln>
            <a:noFill/>
          </a:ln>
        </p:spPr>
      </p:pic>
      <p:pic>
        <p:nvPicPr>
          <p:cNvPr id="156" name="Google Shape;156;p10"/>
          <p:cNvPicPr preferRelativeResize="0"/>
          <p:nvPr/>
        </p:nvPicPr>
        <p:blipFill rotWithShape="1">
          <a:blip r:embed="rId4">
            <a:alphaModFix/>
          </a:blip>
          <a:srcRect b="0" l="0" r="0" t="0"/>
          <a:stretch/>
        </p:blipFill>
        <p:spPr>
          <a:xfrm>
            <a:off x="5281944" y="876176"/>
            <a:ext cx="3749040" cy="23012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1"/>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Which is brighter?</a:t>
            </a:r>
            <a:endParaRPr/>
          </a:p>
        </p:txBody>
      </p:sp>
      <p:pic>
        <p:nvPicPr>
          <p:cNvPr id="162" name="Google Shape;162;p11"/>
          <p:cNvPicPr preferRelativeResize="0"/>
          <p:nvPr>
            <p:ph idx="1" type="body"/>
          </p:nvPr>
        </p:nvPicPr>
        <p:blipFill rotWithShape="1">
          <a:blip r:embed="rId3">
            <a:alphaModFix/>
          </a:blip>
          <a:srcRect b="0" l="0" r="0" t="0"/>
          <a:stretch/>
        </p:blipFill>
        <p:spPr>
          <a:xfrm>
            <a:off x="760412" y="1117600"/>
            <a:ext cx="7086600" cy="327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Brightness</a:t>
            </a:r>
            <a:endParaRPr/>
          </a:p>
        </p:txBody>
      </p:sp>
      <p:sp>
        <p:nvSpPr>
          <p:cNvPr id="168" name="Google Shape;168;p12"/>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Brightness can be defined as the amount of energy output by a source of light (Wiki)</a:t>
            </a:r>
            <a:endParaRPr/>
          </a:p>
          <a:p>
            <a:pPr indent="-182880" lvl="0" marL="182880" rtl="0" algn="l">
              <a:spcBef>
                <a:spcPts val="1200"/>
              </a:spcBef>
              <a:spcAft>
                <a:spcPts val="0"/>
              </a:spcAft>
              <a:buClr>
                <a:schemeClr val="dk1"/>
              </a:buClr>
              <a:buSzPts val="2160"/>
              <a:buFont typeface="Noto Sans Symbols"/>
              <a:buChar char="▪"/>
            </a:pPr>
            <a:r>
              <a:rPr lang="en-US"/>
              <a:t>Brightness is the perceived intensity of light coming from a source</a:t>
            </a:r>
            <a:endParaRPr/>
          </a:p>
          <a:p>
            <a:pPr indent="-163513" lvl="2" marL="401638" rtl="0" algn="l">
              <a:spcBef>
                <a:spcPts val="600"/>
              </a:spcBef>
              <a:spcAft>
                <a:spcPts val="0"/>
              </a:spcAft>
              <a:buSzPts val="1600"/>
              <a:buChar char="▪"/>
            </a:pPr>
            <a:r>
              <a:rPr lang="en-US"/>
              <a:t>Brightness is a relative term. It depends on your visual perception.</a:t>
            </a:r>
            <a:endParaRPr/>
          </a:p>
          <a:p>
            <a:pPr indent="-45719" lvl="0" marL="182880" rtl="0" algn="l">
              <a:spcBef>
                <a:spcPts val="1200"/>
              </a:spcBef>
              <a:spcAft>
                <a:spcPts val="0"/>
              </a:spcAft>
              <a:buClr>
                <a:schemeClr val="dk1"/>
              </a:buClr>
              <a:buSzPts val="2160"/>
              <a:buFont typeface="Noto Sans Symbols"/>
              <a:buNone/>
            </a:pPr>
            <a:r>
              <a:t/>
            </a:r>
            <a:endParaRPr/>
          </a:p>
        </p:txBody>
      </p:sp>
      <p:pic>
        <p:nvPicPr>
          <p:cNvPr id="169" name="Google Shape;169;p12"/>
          <p:cNvPicPr preferRelativeResize="0"/>
          <p:nvPr/>
        </p:nvPicPr>
        <p:blipFill rotWithShape="1">
          <a:blip r:embed="rId3">
            <a:alphaModFix/>
          </a:blip>
          <a:srcRect b="0" l="0" r="0" t="0"/>
          <a:stretch/>
        </p:blipFill>
        <p:spPr>
          <a:xfrm>
            <a:off x="2659704" y="2700225"/>
            <a:ext cx="3505609" cy="1620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Brightness enhancement</a:t>
            </a:r>
            <a:endParaRPr/>
          </a:p>
        </p:txBody>
      </p:sp>
      <p:sp>
        <p:nvSpPr>
          <p:cNvPr id="175" name="Google Shape;175;p13"/>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176" name="Google Shape;176;p13"/>
          <p:cNvSpPr txBox="1"/>
          <p:nvPr>
            <p:ph idx="12" type="sldNum"/>
          </p:nvPr>
        </p:nvSpPr>
        <p:spPr>
          <a:xfrm>
            <a:off x="7086600" y="4767263"/>
            <a:ext cx="2057400"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177" name="Google Shape;177;p13"/>
          <p:cNvPicPr preferRelativeResize="0"/>
          <p:nvPr/>
        </p:nvPicPr>
        <p:blipFill rotWithShape="1">
          <a:blip r:embed="rId3">
            <a:alphaModFix/>
          </a:blip>
          <a:srcRect b="0" l="0" r="0" t="0"/>
          <a:stretch/>
        </p:blipFill>
        <p:spPr>
          <a:xfrm>
            <a:off x="206375" y="2010966"/>
            <a:ext cx="1771650" cy="1733550"/>
          </a:xfrm>
          <a:prstGeom prst="rect">
            <a:avLst/>
          </a:prstGeom>
          <a:noFill/>
          <a:ln>
            <a:noFill/>
          </a:ln>
        </p:spPr>
      </p:pic>
      <p:pic>
        <p:nvPicPr>
          <p:cNvPr id="178" name="Google Shape;178;p13"/>
          <p:cNvPicPr preferRelativeResize="0"/>
          <p:nvPr/>
        </p:nvPicPr>
        <p:blipFill rotWithShape="1">
          <a:blip r:embed="rId4">
            <a:alphaModFix/>
          </a:blip>
          <a:srcRect b="0" l="0" r="0" t="0"/>
          <a:stretch/>
        </p:blipFill>
        <p:spPr>
          <a:xfrm>
            <a:off x="1978025" y="1268016"/>
            <a:ext cx="3200400" cy="2476500"/>
          </a:xfrm>
          <a:prstGeom prst="rect">
            <a:avLst/>
          </a:prstGeom>
          <a:noFill/>
          <a:ln>
            <a:noFill/>
          </a:ln>
        </p:spPr>
      </p:pic>
      <p:pic>
        <p:nvPicPr>
          <p:cNvPr id="179" name="Google Shape;179;p13"/>
          <p:cNvPicPr preferRelativeResize="0"/>
          <p:nvPr/>
        </p:nvPicPr>
        <p:blipFill rotWithShape="1">
          <a:blip r:embed="rId5">
            <a:alphaModFix/>
          </a:blip>
          <a:srcRect b="0" l="0" r="0" t="0"/>
          <a:stretch/>
        </p:blipFill>
        <p:spPr>
          <a:xfrm>
            <a:off x="7250114" y="3275012"/>
            <a:ext cx="1781175" cy="1743075"/>
          </a:xfrm>
          <a:prstGeom prst="rect">
            <a:avLst/>
          </a:prstGeom>
          <a:noFill/>
          <a:ln>
            <a:noFill/>
          </a:ln>
        </p:spPr>
      </p:pic>
      <p:pic>
        <p:nvPicPr>
          <p:cNvPr id="180" name="Google Shape;180;p13"/>
          <p:cNvPicPr preferRelativeResize="0"/>
          <p:nvPr/>
        </p:nvPicPr>
        <p:blipFill rotWithShape="1">
          <a:blip r:embed="rId6">
            <a:alphaModFix/>
          </a:blip>
          <a:srcRect b="0" l="0" r="0" t="0"/>
          <a:stretch/>
        </p:blipFill>
        <p:spPr>
          <a:xfrm>
            <a:off x="6135688" y="877491"/>
            <a:ext cx="2895600" cy="2266950"/>
          </a:xfrm>
          <a:prstGeom prst="rect">
            <a:avLst/>
          </a:prstGeom>
          <a:noFill/>
          <a:ln>
            <a:noFill/>
          </a:ln>
        </p:spPr>
      </p:pic>
      <p:sp>
        <p:nvSpPr>
          <p:cNvPr id="181" name="Google Shape;181;p13"/>
          <p:cNvSpPr/>
          <p:nvPr/>
        </p:nvSpPr>
        <p:spPr>
          <a:xfrm>
            <a:off x="4814888" y="2343746"/>
            <a:ext cx="1320800" cy="1862534"/>
          </a:xfrm>
          <a:prstGeom prst="stripedRightArrow">
            <a:avLst>
              <a:gd fmla="val 50000" name="adj1"/>
              <a:gd fmla="val 50000" name="adj2"/>
            </a:avLst>
          </a:prstGeom>
          <a:solidFill>
            <a:schemeClr val="accent1"/>
          </a:solidFill>
          <a:ln cap="flat" cmpd="sng" w="25400">
            <a:solidFill>
              <a:srgbClr val="585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+ 50</a:t>
            </a:r>
            <a:endParaRPr/>
          </a:p>
        </p:txBody>
      </p:sp>
      <p:sp>
        <p:nvSpPr>
          <p:cNvPr id="182" name="Google Shape;182;p13"/>
          <p:cNvSpPr/>
          <p:nvPr/>
        </p:nvSpPr>
        <p:spPr>
          <a:xfrm>
            <a:off x="4009783" y="4220703"/>
            <a:ext cx="29310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Sliding histogram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+ 50</a:t>
            </a:r>
            <a:endParaRPr/>
          </a:p>
        </p:txBody>
      </p:sp>
      <p:sp>
        <p:nvSpPr>
          <p:cNvPr id="188" name="Google Shape;188;p14"/>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189" name="Google Shape;189;p14"/>
          <p:cNvSpPr txBox="1"/>
          <p:nvPr>
            <p:ph idx="12" type="sldNum"/>
          </p:nvPr>
        </p:nvSpPr>
        <p:spPr>
          <a:xfrm>
            <a:off x="7086600" y="4767263"/>
            <a:ext cx="2057400"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190" name="Google Shape;190;p14"/>
          <p:cNvPicPr preferRelativeResize="0"/>
          <p:nvPr/>
        </p:nvPicPr>
        <p:blipFill rotWithShape="1">
          <a:blip r:embed="rId3">
            <a:alphaModFix/>
          </a:blip>
          <a:srcRect b="0" l="0" r="0" t="0"/>
          <a:stretch/>
        </p:blipFill>
        <p:spPr>
          <a:xfrm>
            <a:off x="2813050" y="273845"/>
            <a:ext cx="6330950" cy="47735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5"/>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- 80</a:t>
            </a:r>
            <a:endParaRPr/>
          </a:p>
        </p:txBody>
      </p:sp>
      <p:sp>
        <p:nvSpPr>
          <p:cNvPr id="196" name="Google Shape;196;p15"/>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pic>
        <p:nvPicPr>
          <p:cNvPr id="197" name="Google Shape;197;p15"/>
          <p:cNvPicPr preferRelativeResize="0"/>
          <p:nvPr/>
        </p:nvPicPr>
        <p:blipFill rotWithShape="1">
          <a:blip r:embed="rId3">
            <a:alphaModFix/>
          </a:blip>
          <a:srcRect b="0" l="0" r="0" t="0"/>
          <a:stretch/>
        </p:blipFill>
        <p:spPr>
          <a:xfrm>
            <a:off x="1591541" y="273844"/>
            <a:ext cx="5848351" cy="4713771"/>
          </a:xfrm>
          <a:prstGeom prst="rect">
            <a:avLst/>
          </a:prstGeom>
          <a:noFill/>
          <a:ln>
            <a:noFill/>
          </a:ln>
        </p:spPr>
      </p:pic>
      <p:sp>
        <p:nvSpPr>
          <p:cNvPr id="198" name="Google Shape;198;p15"/>
          <p:cNvSpPr txBox="1"/>
          <p:nvPr>
            <p:ph idx="12" type="sldNum"/>
          </p:nvPr>
        </p:nvSpPr>
        <p:spPr>
          <a:xfrm>
            <a:off x="6457950" y="4767264"/>
            <a:ext cx="20574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Brightness enhancement</a:t>
            </a:r>
            <a:endParaRPr/>
          </a:p>
        </p:txBody>
      </p:sp>
      <p:sp>
        <p:nvSpPr>
          <p:cNvPr id="204" name="Google Shape;204;p16"/>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Exposure problem</a:t>
            </a:r>
            <a:endParaRPr/>
          </a:p>
          <a:p>
            <a:pPr indent="-163513" lvl="2" marL="401638" rtl="0" algn="l">
              <a:spcBef>
                <a:spcPts val="600"/>
              </a:spcBef>
              <a:spcAft>
                <a:spcPts val="0"/>
              </a:spcAft>
              <a:buSzPts val="1600"/>
              <a:buChar char="▪"/>
            </a:pPr>
            <a:r>
              <a:rPr lang="en-US"/>
              <a:t>Over-exposed photo</a:t>
            </a:r>
            <a:endParaRPr/>
          </a:p>
          <a:p>
            <a:pPr indent="-163513" lvl="2" marL="401638" rtl="0" algn="l">
              <a:spcBef>
                <a:spcPts val="600"/>
              </a:spcBef>
              <a:spcAft>
                <a:spcPts val="0"/>
              </a:spcAft>
              <a:buSzPts val="1600"/>
              <a:buChar char="▪"/>
            </a:pPr>
            <a:r>
              <a:rPr lang="en-US"/>
              <a:t>Under-exposed photo</a:t>
            </a:r>
            <a:endParaRPr/>
          </a:p>
          <a:p>
            <a:pPr indent="-163513" lvl="2" marL="401638" rtl="0" algn="l">
              <a:spcBef>
                <a:spcPts val="600"/>
              </a:spcBef>
              <a:spcAft>
                <a:spcPts val="0"/>
              </a:spcAft>
              <a:buSzPts val="1600"/>
              <a:buChar char="▪"/>
            </a:pPr>
            <a:r>
              <a:rPr lang="en-US"/>
              <a:t>Flash</a:t>
            </a:r>
            <a:endParaRPr/>
          </a:p>
          <a:p>
            <a:pPr indent="-163513" lvl="2" marL="401638" rtl="0" algn="l">
              <a:spcBef>
                <a:spcPts val="600"/>
              </a:spcBef>
              <a:spcAft>
                <a:spcPts val="0"/>
              </a:spcAft>
              <a:buSzPts val="1600"/>
              <a:buChar char="▪"/>
            </a:pPr>
            <a:r>
              <a:rPr lang="en-US"/>
              <a:t>RAW image</a:t>
            </a:r>
            <a:endParaRPr/>
          </a:p>
          <a:p>
            <a:pPr indent="-163513" lvl="2" marL="401638" rtl="0" algn="l">
              <a:spcBef>
                <a:spcPts val="600"/>
              </a:spcBef>
              <a:spcAft>
                <a:spcPts val="0"/>
              </a:spcAft>
              <a:buSzPts val="1600"/>
              <a:buChar char="▪"/>
            </a:pPr>
            <a:r>
              <a:rPr lang="en-US"/>
              <a:t>HDR technology</a:t>
            </a:r>
            <a:endParaRPr/>
          </a:p>
          <a:p>
            <a:pPr indent="-71438" lvl="1" marL="173038" rtl="0" algn="l">
              <a:spcBef>
                <a:spcPts val="300"/>
              </a:spcBef>
              <a:spcAft>
                <a:spcPts val="0"/>
              </a:spcAft>
              <a:buSzPts val="1600"/>
              <a:buNone/>
            </a:pPr>
            <a:r>
              <a:t/>
            </a:r>
            <a:endParaRPr/>
          </a:p>
          <a:p>
            <a:pPr indent="-71438" lvl="1" marL="173038" rtl="0" algn="l">
              <a:spcBef>
                <a:spcPts val="300"/>
              </a:spcBef>
              <a:spcAft>
                <a:spcPts val="0"/>
              </a:spcAft>
              <a:buSzPts val="1600"/>
              <a:buNone/>
            </a:pPr>
            <a:r>
              <a:t/>
            </a:r>
            <a:endParaRPr/>
          </a:p>
        </p:txBody>
      </p:sp>
      <p:pic>
        <p:nvPicPr>
          <p:cNvPr id="205" name="Google Shape;205;p16"/>
          <p:cNvPicPr preferRelativeResize="0"/>
          <p:nvPr/>
        </p:nvPicPr>
        <p:blipFill rotWithShape="1">
          <a:blip r:embed="rId3">
            <a:alphaModFix/>
          </a:blip>
          <a:srcRect b="0" l="0" r="0" t="0"/>
          <a:stretch/>
        </p:blipFill>
        <p:spPr>
          <a:xfrm>
            <a:off x="3820120" y="1083468"/>
            <a:ext cx="5323880" cy="3549254"/>
          </a:xfrm>
          <a:prstGeom prst="rect">
            <a:avLst/>
          </a:prstGeom>
          <a:noFill/>
          <a:ln>
            <a:noFill/>
          </a:ln>
        </p:spPr>
      </p:pic>
      <p:sp>
        <p:nvSpPr>
          <p:cNvPr id="206" name="Google Shape;206;p16"/>
          <p:cNvSpPr/>
          <p:nvPr/>
        </p:nvSpPr>
        <p:spPr>
          <a:xfrm>
            <a:off x="284939" y="2882852"/>
            <a:ext cx="3535181"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High-dynamic-range photographs are generally achieved by capturing multiple standard-exposure images, often using exposure bracketing, and then later merging them into a single HDR image, usually within a photo manipulation program.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7"/>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a:t>
            </a:r>
            <a:endParaRPr/>
          </a:p>
        </p:txBody>
      </p:sp>
      <p:sp>
        <p:nvSpPr>
          <p:cNvPr id="212" name="Google Shape;212;p17"/>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the difference between maximum and minimum pixel intensity in an image.</a:t>
            </a:r>
            <a:endParaRPr/>
          </a:p>
          <a:p>
            <a:pPr indent="-45719" lvl="0" marL="182880" rtl="0" algn="l">
              <a:spcBef>
                <a:spcPts val="1200"/>
              </a:spcBef>
              <a:spcAft>
                <a:spcPts val="0"/>
              </a:spcAft>
              <a:buClr>
                <a:schemeClr val="dk1"/>
              </a:buClr>
              <a:buSzPts val="2160"/>
              <a:buFont typeface="Noto Sans Symbols"/>
              <a:buNone/>
            </a:pPr>
            <a:r>
              <a:t/>
            </a:r>
            <a:endParaRPr/>
          </a:p>
        </p:txBody>
      </p:sp>
      <p:pic>
        <p:nvPicPr>
          <p:cNvPr id="213" name="Google Shape;213;p17"/>
          <p:cNvPicPr preferRelativeResize="0"/>
          <p:nvPr/>
        </p:nvPicPr>
        <p:blipFill rotWithShape="1">
          <a:blip r:embed="rId3">
            <a:alphaModFix/>
          </a:blip>
          <a:srcRect b="0" l="0" r="0" t="0"/>
          <a:stretch/>
        </p:blipFill>
        <p:spPr>
          <a:xfrm>
            <a:off x="1124934" y="1438463"/>
            <a:ext cx="6076950" cy="283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pic>
        <p:nvPicPr>
          <p:cNvPr id="219" name="Google Shape;219;p18"/>
          <p:cNvPicPr preferRelativeResize="0"/>
          <p:nvPr>
            <p:ph idx="1" type="body"/>
          </p:nvPr>
        </p:nvPicPr>
        <p:blipFill rotWithShape="1">
          <a:blip r:embed="rId3">
            <a:alphaModFix/>
          </a:blip>
          <a:srcRect b="0" l="0" r="0" t="0"/>
          <a:stretch/>
        </p:blipFill>
        <p:spPr>
          <a:xfrm>
            <a:off x="2527139" y="1061842"/>
            <a:ext cx="3764280" cy="3095625"/>
          </a:xfrm>
          <a:prstGeom prst="rect">
            <a:avLst/>
          </a:prstGeom>
          <a:noFill/>
          <a:ln>
            <a:noFill/>
          </a:ln>
        </p:spPr>
      </p:pic>
      <p:sp>
        <p:nvSpPr>
          <p:cNvPr id="220" name="Google Shape;220;p18"/>
          <p:cNvSpPr txBox="1"/>
          <p:nvPr>
            <p:ph idx="10" type="dt"/>
          </p:nvPr>
        </p:nvSpPr>
        <p:spPr>
          <a:xfrm>
            <a:off x="0" y="4767263"/>
            <a:ext cx="2057400" cy="2746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Libre Franklin"/>
                <a:ea typeface="Libre Franklin"/>
                <a:cs typeface="Libre Franklin"/>
                <a:sym typeface="Libre Franklin"/>
              </a:rPr>
              <a:t>4/5/2020</a:t>
            </a:r>
            <a:endParaRPr/>
          </a:p>
        </p:txBody>
      </p:sp>
      <p:sp>
        <p:nvSpPr>
          <p:cNvPr id="221" name="Google Shape;221;p18"/>
          <p:cNvSpPr txBox="1"/>
          <p:nvPr>
            <p:ph idx="11" type="ftr"/>
          </p:nvPr>
        </p:nvSpPr>
        <p:spPr>
          <a:xfrm>
            <a:off x="0" y="4767263"/>
            <a:ext cx="3086100" cy="2746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Libre Franklin"/>
                <a:ea typeface="Libre Franklin"/>
                <a:cs typeface="Libre Franklin"/>
                <a:sym typeface="Libre Franklin"/>
              </a:rPr>
              <a:t>Digital Image Processing (Graduate Course)</a:t>
            </a:r>
            <a:endParaRPr/>
          </a:p>
        </p:txBody>
      </p:sp>
      <p:sp>
        <p:nvSpPr>
          <p:cNvPr id="222" name="Google Shape;222;p18"/>
          <p:cNvSpPr txBox="1"/>
          <p:nvPr>
            <p:ph idx="12" type="sldNum"/>
          </p:nvPr>
        </p:nvSpPr>
        <p:spPr>
          <a:xfrm>
            <a:off x="7086600" y="4767263"/>
            <a:ext cx="2057400" cy="27463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Libre Franklin"/>
                <a:ea typeface="Libre Franklin"/>
                <a:cs typeface="Libre Franklin"/>
                <a:sym typeface="Libre Franklin"/>
              </a:rPr>
              <a:t>‹#›</a:t>
            </a:fld>
            <a:endParaRPr sz="1200">
              <a:solidFill>
                <a:srgbClr val="888888"/>
              </a:solidFill>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228" name="Google Shape;228;p19"/>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229" name="Google Shape;229;p19"/>
          <p:cNvSpPr txBox="1"/>
          <p:nvPr/>
        </p:nvSpPr>
        <p:spPr>
          <a:xfrm>
            <a:off x="2091764" y="3384824"/>
            <a:ext cx="1626870" cy="637354"/>
          </a:xfrm>
          <a:prstGeom prst="rect">
            <a:avLst/>
          </a:prstGeom>
          <a:noFill/>
          <a:ln>
            <a:noFill/>
          </a:ln>
        </p:spPr>
        <p:txBody>
          <a:bodyPr anchorCtr="0" anchor="t" bIns="0" lIns="0" spcFirstLastPara="1" rIns="0" wrap="square" tIns="139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Original image </a:t>
            </a:r>
            <a:r>
              <a:rPr i="1" lang="en-US" sz="2050">
                <a:solidFill>
                  <a:srgbClr val="000000"/>
                </a:solidFill>
                <a:latin typeface="Arial"/>
                <a:ea typeface="Arial"/>
                <a:cs typeface="Arial"/>
                <a:sym typeface="Arial"/>
              </a:rPr>
              <a:t>Bay</a:t>
            </a:r>
            <a:endParaRPr sz="2050">
              <a:solidFill>
                <a:srgbClr val="000000"/>
              </a:solidFill>
              <a:latin typeface="Arial"/>
              <a:ea typeface="Arial"/>
              <a:cs typeface="Arial"/>
              <a:sym typeface="Arial"/>
            </a:endParaRPr>
          </a:p>
        </p:txBody>
      </p:sp>
      <p:sp>
        <p:nvSpPr>
          <p:cNvPr id="230" name="Google Shape;230;p19"/>
          <p:cNvSpPr txBox="1"/>
          <p:nvPr/>
        </p:nvSpPr>
        <p:spPr>
          <a:xfrm>
            <a:off x="4925152" y="3393053"/>
            <a:ext cx="2568893" cy="627736"/>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 after histogram equalization</a:t>
            </a:r>
            <a:endParaRPr sz="2000">
              <a:solidFill>
                <a:srgbClr val="000000"/>
              </a:solidFill>
              <a:latin typeface="Arial"/>
              <a:ea typeface="Arial"/>
              <a:cs typeface="Arial"/>
              <a:sym typeface="Arial"/>
            </a:endParaRPr>
          </a:p>
        </p:txBody>
      </p:sp>
      <p:sp>
        <p:nvSpPr>
          <p:cNvPr id="231" name="Google Shape;231;p19"/>
          <p:cNvSpPr/>
          <p:nvPr/>
        </p:nvSpPr>
        <p:spPr>
          <a:xfrm>
            <a:off x="4588652" y="1194511"/>
            <a:ext cx="3236375" cy="21583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9"/>
          <p:cNvSpPr/>
          <p:nvPr/>
        </p:nvSpPr>
        <p:spPr>
          <a:xfrm>
            <a:off x="1236899" y="1194511"/>
            <a:ext cx="3236375" cy="215836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Image Enhancement</a:t>
            </a:r>
            <a:endParaRPr/>
          </a:p>
        </p:txBody>
      </p:sp>
      <p:sp>
        <p:nvSpPr>
          <p:cNvPr id="99" name="Google Shape;99;p2"/>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Brightness and contrast</a:t>
            </a:r>
            <a:endParaRPr/>
          </a:p>
          <a:p>
            <a:pPr indent="-182880" lvl="0" marL="182880" rtl="0" algn="l">
              <a:spcBef>
                <a:spcPts val="1200"/>
              </a:spcBef>
              <a:spcAft>
                <a:spcPts val="0"/>
              </a:spcAft>
              <a:buClr>
                <a:schemeClr val="dk1"/>
              </a:buClr>
              <a:buSzPts val="2160"/>
              <a:buFont typeface="Noto Sans Symbols"/>
              <a:buChar char="▪"/>
            </a:pPr>
            <a:r>
              <a:rPr lang="en-US"/>
              <a:t>Histogram Equalization</a:t>
            </a:r>
            <a:endParaRPr/>
          </a:p>
          <a:p>
            <a:pPr indent="-163513" lvl="2" marL="401638" rtl="0" algn="l">
              <a:spcBef>
                <a:spcPts val="600"/>
              </a:spcBef>
              <a:spcAft>
                <a:spcPts val="0"/>
              </a:spcAft>
              <a:buSzPts val="1600"/>
              <a:buChar char="▪"/>
            </a:pPr>
            <a:r>
              <a:rPr lang="en-US"/>
              <a:t>Image histogram</a:t>
            </a:r>
            <a:endParaRPr/>
          </a:p>
          <a:p>
            <a:pPr indent="-163513" lvl="2" marL="401638" rtl="0" algn="l">
              <a:spcBef>
                <a:spcPts val="600"/>
              </a:spcBef>
              <a:spcAft>
                <a:spcPts val="0"/>
              </a:spcAft>
              <a:buSzPts val="1600"/>
              <a:buChar char="▪"/>
            </a:pPr>
            <a:r>
              <a:rPr lang="en-US"/>
              <a:t>Histogram equalization techniques</a:t>
            </a:r>
            <a:endParaRPr/>
          </a:p>
          <a:p>
            <a:pPr indent="-163513" lvl="2" marL="401638" rtl="0" algn="l">
              <a:spcBef>
                <a:spcPts val="600"/>
              </a:spcBef>
              <a:spcAft>
                <a:spcPts val="0"/>
              </a:spcAft>
              <a:buSzPts val="1600"/>
              <a:buChar char="▪"/>
            </a:pPr>
            <a:r>
              <a:rPr lang="en-US"/>
              <a:t>Adaptive histogram equalization</a:t>
            </a:r>
            <a:endParaRPr/>
          </a:p>
          <a:p>
            <a:pPr indent="-163513" lvl="2" marL="401638" rtl="0" algn="l">
              <a:spcBef>
                <a:spcPts val="600"/>
              </a:spcBef>
              <a:spcAft>
                <a:spcPts val="0"/>
              </a:spcAft>
              <a:buSzPts val="1600"/>
              <a:buChar char="▪"/>
            </a:pPr>
            <a:r>
              <a:rPr lang="en-US"/>
              <a:t>Applications</a:t>
            </a:r>
            <a:endParaRPr/>
          </a:p>
          <a:p>
            <a:pPr indent="-182880" lvl="0" marL="182880" rtl="0" algn="l">
              <a:spcBef>
                <a:spcPts val="1200"/>
              </a:spcBef>
              <a:spcAft>
                <a:spcPts val="0"/>
              </a:spcAft>
              <a:buClr>
                <a:schemeClr val="dk1"/>
              </a:buClr>
              <a:buSzPts val="2160"/>
              <a:buFont typeface="Noto Sans Symbols"/>
              <a:buChar char="▪"/>
            </a:pPr>
            <a:r>
              <a:rPr lang="en-US"/>
              <a:t>Image </a:t>
            </a:r>
            <a:r>
              <a:rPr lang="en-US"/>
              <a:t>filtering</a:t>
            </a:r>
            <a:endParaRPr/>
          </a:p>
          <a:p>
            <a:pPr indent="-163513" lvl="2" marL="401638" rtl="0" algn="l">
              <a:spcBef>
                <a:spcPts val="600"/>
              </a:spcBef>
              <a:spcAft>
                <a:spcPts val="0"/>
              </a:spcAft>
              <a:buSzPts val="1600"/>
              <a:buChar char="▪"/>
            </a:pPr>
            <a:r>
              <a:rPr lang="en-US"/>
              <a:t>Convolution</a:t>
            </a:r>
            <a:endParaRPr/>
          </a:p>
          <a:p>
            <a:pPr indent="-163513" lvl="2" marL="401638" rtl="0" algn="l">
              <a:spcBef>
                <a:spcPts val="600"/>
              </a:spcBef>
              <a:spcAft>
                <a:spcPts val="0"/>
              </a:spcAft>
              <a:buSzPts val="1600"/>
              <a:buChar char="▪"/>
            </a:pPr>
            <a:r>
              <a:rPr lang="en-US"/>
              <a:t>Noise removal</a:t>
            </a:r>
            <a:endParaRPr/>
          </a:p>
          <a:p>
            <a:pPr indent="-71438" lvl="1" marL="173038" rtl="0" algn="l">
              <a:spcBef>
                <a:spcPts val="300"/>
              </a:spcBef>
              <a:spcAft>
                <a:spcPts val="0"/>
              </a:spcAft>
              <a:buSzPts val="1600"/>
              <a:buNone/>
            </a:pPr>
            <a:r>
              <a:t/>
            </a:r>
            <a:endParaRPr/>
          </a:p>
          <a:p>
            <a:pPr indent="-45719" lvl="0" marL="182880" rtl="0" algn="l">
              <a:spcBef>
                <a:spcPts val="1200"/>
              </a:spcBef>
              <a:spcAft>
                <a:spcPts val="0"/>
              </a:spcAft>
              <a:buClr>
                <a:schemeClr val="dk1"/>
              </a:buClr>
              <a:buSzPts val="2160"/>
              <a:buFont typeface="Noto Sans Symbols"/>
              <a:buNone/>
            </a:pPr>
            <a:r>
              <a:t/>
            </a:r>
            <a:endParaRPr/>
          </a:p>
        </p:txBody>
      </p:sp>
      <p:sp>
        <p:nvSpPr>
          <p:cNvPr id="100" name="Google Shape;100;p2"/>
          <p:cNvSpPr/>
          <p:nvPr/>
        </p:nvSpPr>
        <p:spPr>
          <a:xfrm>
            <a:off x="4989827" y="991146"/>
            <a:ext cx="988017" cy="3164036"/>
          </a:xfrm>
          <a:prstGeom prst="rightBrace">
            <a:avLst>
              <a:gd fmla="val 8333" name="adj1"/>
              <a:gd fmla="val 50000" name="adj2"/>
            </a:avLst>
          </a:prstGeom>
          <a:noFill/>
          <a:ln cap="flat" cmpd="sng" w="9525">
            <a:solidFill>
              <a:srgbClr val="7577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1" name="Google Shape;101;p2"/>
          <p:cNvSpPr/>
          <p:nvPr/>
        </p:nvSpPr>
        <p:spPr>
          <a:xfrm>
            <a:off x="6313477" y="1435230"/>
            <a:ext cx="1313057" cy="2062182"/>
          </a:xfrm>
          <a:prstGeom prst="foldedCorner">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Python</a:t>
            </a:r>
            <a:endParaRPr/>
          </a:p>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OpenCV</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3">
            <a:alphaModFix/>
          </a:blip>
          <a:srcRect b="0" l="0" r="0" t="0"/>
          <a:stretch/>
        </p:blipFill>
        <p:spPr>
          <a:xfrm>
            <a:off x="1360827" y="0"/>
            <a:ext cx="7015313"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1"/>
          <p:cNvPicPr preferRelativeResize="0"/>
          <p:nvPr/>
        </p:nvPicPr>
        <p:blipFill rotWithShape="1">
          <a:blip r:embed="rId3">
            <a:alphaModFix/>
          </a:blip>
          <a:srcRect b="0" l="0" r="0" t="0"/>
          <a:stretch/>
        </p:blipFill>
        <p:spPr>
          <a:xfrm>
            <a:off x="714268" y="1726405"/>
            <a:ext cx="1771650" cy="1781175"/>
          </a:xfrm>
          <a:prstGeom prst="rect">
            <a:avLst/>
          </a:prstGeom>
          <a:noFill/>
          <a:ln>
            <a:noFill/>
          </a:ln>
        </p:spPr>
      </p:pic>
      <p:pic>
        <p:nvPicPr>
          <p:cNvPr id="243" name="Google Shape;243;p21"/>
          <p:cNvPicPr preferRelativeResize="0"/>
          <p:nvPr/>
        </p:nvPicPr>
        <p:blipFill rotWithShape="1">
          <a:blip r:embed="rId4">
            <a:alphaModFix/>
          </a:blip>
          <a:srcRect b="0" l="0" r="0" t="0"/>
          <a:stretch/>
        </p:blipFill>
        <p:spPr>
          <a:xfrm>
            <a:off x="3141053" y="1012031"/>
            <a:ext cx="4619625" cy="3209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sp>
        <p:nvSpPr>
          <p:cNvPr id="249" name="Google Shape;249;p22"/>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Histogram Stretching</a:t>
            </a:r>
            <a:endParaRPr/>
          </a:p>
          <a:p>
            <a:pPr indent="-163513" lvl="2" marL="401638" rtl="0" algn="l">
              <a:spcBef>
                <a:spcPts val="600"/>
              </a:spcBef>
              <a:spcAft>
                <a:spcPts val="0"/>
              </a:spcAft>
              <a:buSzPts val="1600"/>
              <a:buChar char="▪"/>
            </a:pPr>
            <a:r>
              <a:rPr lang="en-US"/>
              <a:t>Increasing the contrast of an image</a:t>
            </a:r>
            <a:endParaRPr/>
          </a:p>
        </p:txBody>
      </p:sp>
      <p:pic>
        <p:nvPicPr>
          <p:cNvPr id="250" name="Google Shape;250;p22"/>
          <p:cNvPicPr preferRelativeResize="0"/>
          <p:nvPr/>
        </p:nvPicPr>
        <p:blipFill rotWithShape="1">
          <a:blip r:embed="rId3">
            <a:alphaModFix/>
          </a:blip>
          <a:srcRect b="0" l="0" r="0" t="0"/>
          <a:stretch/>
        </p:blipFill>
        <p:spPr>
          <a:xfrm>
            <a:off x="1812472" y="1552731"/>
            <a:ext cx="5477328" cy="30944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sp>
        <p:nvSpPr>
          <p:cNvPr id="256" name="Google Shape;256;p23"/>
          <p:cNvSpPr txBox="1"/>
          <p:nvPr>
            <p:ph idx="1" type="body"/>
          </p:nvPr>
        </p:nvSpPr>
        <p:spPr>
          <a:xfrm>
            <a:off x="212726" y="815578"/>
            <a:ext cx="8181975" cy="3880247"/>
          </a:xfrm>
          <a:prstGeom prst="rect">
            <a:avLst/>
          </a:prstGeom>
          <a:blipFill rotWithShape="1">
            <a:blip r:embed="rId3">
              <a:alphaModFix/>
            </a:blip>
            <a:stretch>
              <a:fillRect b="0" l="-743" r="0" t="-1413"/>
            </a:stretch>
          </a:blipFill>
          <a:ln>
            <a:noFill/>
          </a:ln>
        </p:spPr>
        <p:txBody>
          <a:bodyPr anchorCtr="0" anchor="t" bIns="45700" lIns="91425" spcFirstLastPara="1" rIns="91425" wrap="square" tIns="45700">
            <a:noAutofit/>
          </a:bodyPr>
          <a:lstStyle/>
          <a:p>
            <a:pPr indent="-182880" lvl="0" marL="182880" rtl="0" algn="l">
              <a:spcBef>
                <a:spcPts val="0"/>
              </a:spcBef>
              <a:spcAft>
                <a:spcPts val="0"/>
              </a:spcAft>
              <a:buSzPts val="2160"/>
              <a:buFont typeface="Noto Sans Symbols"/>
              <a:buChar char="▪"/>
            </a:pP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sp>
        <p:nvSpPr>
          <p:cNvPr id="262" name="Google Shape;262;p24"/>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Histogram Stretching - example</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163513" lvl="2" marL="401638" rtl="0" algn="l">
              <a:spcBef>
                <a:spcPts val="600"/>
              </a:spcBef>
              <a:spcAft>
                <a:spcPts val="0"/>
              </a:spcAft>
              <a:buSzPts val="1600"/>
              <a:buChar char="▪"/>
            </a:pPr>
            <a:r>
              <a:rPr lang="en-US"/>
              <a:t>The minimum value is 0 and the maximum value is 225. So the formula in our case is</a:t>
            </a:r>
            <a:endParaRPr/>
          </a:p>
        </p:txBody>
      </p:sp>
      <p:pic>
        <p:nvPicPr>
          <p:cNvPr id="263" name="Google Shape;263;p24"/>
          <p:cNvPicPr preferRelativeResize="0"/>
          <p:nvPr/>
        </p:nvPicPr>
        <p:blipFill rotWithShape="1">
          <a:blip r:embed="rId3">
            <a:alphaModFix/>
          </a:blip>
          <a:srcRect b="0" l="0" r="0" t="0"/>
          <a:stretch/>
        </p:blipFill>
        <p:spPr>
          <a:xfrm>
            <a:off x="2098495" y="3451047"/>
            <a:ext cx="4751917" cy="1310874"/>
          </a:xfrm>
          <a:prstGeom prst="rect">
            <a:avLst/>
          </a:prstGeom>
          <a:noFill/>
          <a:ln>
            <a:noFill/>
          </a:ln>
        </p:spPr>
      </p:pic>
      <p:pic>
        <p:nvPicPr>
          <p:cNvPr descr="stretching" id="264" name="Google Shape;264;p24"/>
          <p:cNvPicPr preferRelativeResize="0"/>
          <p:nvPr/>
        </p:nvPicPr>
        <p:blipFill rotWithShape="1">
          <a:blip r:embed="rId4">
            <a:alphaModFix/>
          </a:blip>
          <a:srcRect b="0" l="0" r="0" t="0"/>
          <a:stretch/>
        </p:blipFill>
        <p:spPr>
          <a:xfrm>
            <a:off x="422702" y="1239980"/>
            <a:ext cx="1946910" cy="1880235"/>
          </a:xfrm>
          <a:prstGeom prst="rect">
            <a:avLst/>
          </a:prstGeom>
          <a:noFill/>
          <a:ln>
            <a:noFill/>
          </a:ln>
        </p:spPr>
      </p:pic>
      <p:pic>
        <p:nvPicPr>
          <p:cNvPr descr="stretching" id="265" name="Google Shape;265;p24"/>
          <p:cNvPicPr preferRelativeResize="0"/>
          <p:nvPr/>
        </p:nvPicPr>
        <p:blipFill rotWithShape="1">
          <a:blip r:embed="rId5">
            <a:alphaModFix/>
          </a:blip>
          <a:srcRect b="0" l="0" r="0" t="0"/>
          <a:stretch/>
        </p:blipFill>
        <p:spPr>
          <a:xfrm>
            <a:off x="4159837" y="262715"/>
            <a:ext cx="3680460" cy="2857500"/>
          </a:xfrm>
          <a:prstGeom prst="rect">
            <a:avLst/>
          </a:prstGeom>
          <a:noFill/>
          <a:ln>
            <a:noFill/>
          </a:ln>
        </p:spPr>
      </p:pic>
      <p:sp>
        <p:nvSpPr>
          <p:cNvPr id="266" name="Google Shape;266;p24"/>
          <p:cNvSpPr txBox="1"/>
          <p:nvPr/>
        </p:nvSpPr>
        <p:spPr>
          <a:xfrm>
            <a:off x="2455524" y="1821039"/>
            <a:ext cx="1704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Contrast = 225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sp>
        <p:nvSpPr>
          <p:cNvPr id="272" name="Google Shape;272;p25"/>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Histogram Stretching - example</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p:txBody>
      </p:sp>
      <p:sp>
        <p:nvSpPr>
          <p:cNvPr id="273" name="Google Shape;273;p25"/>
          <p:cNvSpPr txBox="1"/>
          <p:nvPr/>
        </p:nvSpPr>
        <p:spPr>
          <a:xfrm>
            <a:off x="2455524" y="1821039"/>
            <a:ext cx="1704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Contrast = 255</a:t>
            </a:r>
            <a:endParaRPr sz="1800">
              <a:solidFill>
                <a:schemeClr val="dk1"/>
              </a:solidFill>
              <a:latin typeface="Arial"/>
              <a:ea typeface="Arial"/>
              <a:cs typeface="Arial"/>
              <a:sym typeface="Arial"/>
            </a:endParaRPr>
          </a:p>
        </p:txBody>
      </p:sp>
      <p:pic>
        <p:nvPicPr>
          <p:cNvPr descr="stretching" id="274" name="Google Shape;274;p25"/>
          <p:cNvPicPr preferRelativeResize="0"/>
          <p:nvPr/>
        </p:nvPicPr>
        <p:blipFill rotWithShape="1">
          <a:blip r:embed="rId3">
            <a:alphaModFix/>
          </a:blip>
          <a:srcRect b="0" l="0" r="0" t="0"/>
          <a:stretch/>
        </p:blipFill>
        <p:spPr>
          <a:xfrm>
            <a:off x="420624" y="1243584"/>
            <a:ext cx="1947672" cy="1878851"/>
          </a:xfrm>
          <a:prstGeom prst="rect">
            <a:avLst/>
          </a:prstGeom>
          <a:noFill/>
          <a:ln>
            <a:noFill/>
          </a:ln>
        </p:spPr>
      </p:pic>
      <p:pic>
        <p:nvPicPr>
          <p:cNvPr descr="stretching" id="275" name="Google Shape;275;p25"/>
          <p:cNvPicPr preferRelativeResize="0"/>
          <p:nvPr/>
        </p:nvPicPr>
        <p:blipFill rotWithShape="1">
          <a:blip r:embed="rId4">
            <a:alphaModFix/>
          </a:blip>
          <a:srcRect b="0" l="0" r="0" t="0"/>
          <a:stretch/>
        </p:blipFill>
        <p:spPr>
          <a:xfrm>
            <a:off x="4160520" y="265176"/>
            <a:ext cx="3756660" cy="285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 enhancement</a:t>
            </a:r>
            <a:endParaRPr/>
          </a:p>
        </p:txBody>
      </p:sp>
      <p:sp>
        <p:nvSpPr>
          <p:cNvPr id="281" name="Google Shape;281;p26"/>
          <p:cNvSpPr txBox="1"/>
          <p:nvPr>
            <p:ph idx="1" type="body"/>
          </p:nvPr>
        </p:nvSpPr>
        <p:spPr>
          <a:xfrm>
            <a:off x="212726" y="815578"/>
            <a:ext cx="4944901"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Histogram Equalization</a:t>
            </a:r>
            <a:endParaRPr/>
          </a:p>
          <a:p>
            <a:pPr indent="-163513" lvl="2" marL="401638" rtl="0" algn="l">
              <a:spcBef>
                <a:spcPts val="600"/>
              </a:spcBef>
              <a:spcAft>
                <a:spcPts val="0"/>
              </a:spcAft>
              <a:buSzPts val="1600"/>
              <a:buChar char="▪"/>
            </a:pPr>
            <a:r>
              <a:rPr lang="en-US"/>
              <a:t>a technique to adjust contrast levels and expand the intensity range in a digital image. </a:t>
            </a:r>
            <a:endParaRPr/>
          </a:p>
          <a:p>
            <a:pPr indent="-163513" lvl="2" marL="401638" rtl="0" algn="l">
              <a:spcBef>
                <a:spcPts val="600"/>
              </a:spcBef>
              <a:spcAft>
                <a:spcPts val="0"/>
              </a:spcAft>
              <a:buSzPts val="1600"/>
              <a:buChar char="▪"/>
            </a:pPr>
            <a:r>
              <a:rPr lang="en-US"/>
              <a:t>Thus, it enhances the image which makes information extraction and further image processing easier.</a:t>
            </a:r>
            <a:endParaRPr/>
          </a:p>
          <a:p>
            <a:pPr indent="-45719" lvl="0" marL="182880" rtl="0" algn="l">
              <a:spcBef>
                <a:spcPts val="1200"/>
              </a:spcBef>
              <a:spcAft>
                <a:spcPts val="0"/>
              </a:spcAft>
              <a:buClr>
                <a:schemeClr val="dk1"/>
              </a:buClr>
              <a:buSzPts val="2160"/>
              <a:buFont typeface="Noto Sans Symbols"/>
              <a:buNone/>
            </a:pPr>
            <a:r>
              <a:t/>
            </a:r>
            <a:endParaRPr/>
          </a:p>
        </p:txBody>
      </p:sp>
      <p:pic>
        <p:nvPicPr>
          <p:cNvPr id="282" name="Google Shape;282;p26"/>
          <p:cNvPicPr preferRelativeResize="0"/>
          <p:nvPr/>
        </p:nvPicPr>
        <p:blipFill rotWithShape="1">
          <a:blip r:embed="rId3">
            <a:alphaModFix/>
          </a:blip>
          <a:srcRect b="0" l="0" r="0" t="0"/>
          <a:stretch/>
        </p:blipFill>
        <p:spPr>
          <a:xfrm>
            <a:off x="5277658" y="2812943"/>
            <a:ext cx="3564731" cy="1666290"/>
          </a:xfrm>
          <a:prstGeom prst="rect">
            <a:avLst/>
          </a:prstGeom>
          <a:noFill/>
          <a:ln>
            <a:noFill/>
          </a:ln>
        </p:spPr>
      </p:pic>
      <p:pic>
        <p:nvPicPr>
          <p:cNvPr id="283" name="Google Shape;283;p26"/>
          <p:cNvPicPr preferRelativeResize="0"/>
          <p:nvPr/>
        </p:nvPicPr>
        <p:blipFill rotWithShape="1">
          <a:blip r:embed="rId4">
            <a:alphaModFix/>
          </a:blip>
          <a:srcRect b="0" l="0" r="0" t="0"/>
          <a:stretch/>
        </p:blipFill>
        <p:spPr>
          <a:xfrm>
            <a:off x="5415387" y="998430"/>
            <a:ext cx="3571875" cy="18145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289" name="Google Shape;289;p27"/>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290" name="Google Shape;290;p27"/>
          <p:cNvSpPr txBox="1"/>
          <p:nvPr/>
        </p:nvSpPr>
        <p:spPr>
          <a:xfrm>
            <a:off x="2091764" y="3034199"/>
            <a:ext cx="1626870" cy="637354"/>
          </a:xfrm>
          <a:prstGeom prst="rect">
            <a:avLst/>
          </a:prstGeom>
          <a:noFill/>
          <a:ln>
            <a:noFill/>
          </a:ln>
        </p:spPr>
        <p:txBody>
          <a:bodyPr anchorCtr="0" anchor="t" bIns="0" lIns="0" spcFirstLastPara="1" rIns="0" wrap="square" tIns="139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Original image </a:t>
            </a:r>
            <a:r>
              <a:rPr i="1" lang="en-US" sz="2050">
                <a:solidFill>
                  <a:srgbClr val="000000"/>
                </a:solidFill>
                <a:latin typeface="Arial"/>
                <a:ea typeface="Arial"/>
                <a:cs typeface="Arial"/>
                <a:sym typeface="Arial"/>
              </a:rPr>
              <a:t>Bay</a:t>
            </a:r>
            <a:endParaRPr sz="2050">
              <a:solidFill>
                <a:srgbClr val="000000"/>
              </a:solidFill>
              <a:latin typeface="Arial"/>
              <a:ea typeface="Arial"/>
              <a:cs typeface="Arial"/>
              <a:sym typeface="Arial"/>
            </a:endParaRPr>
          </a:p>
        </p:txBody>
      </p:sp>
      <p:sp>
        <p:nvSpPr>
          <p:cNvPr id="291" name="Google Shape;291;p27"/>
          <p:cNvSpPr txBox="1"/>
          <p:nvPr/>
        </p:nvSpPr>
        <p:spPr>
          <a:xfrm>
            <a:off x="4925152" y="3042428"/>
            <a:ext cx="2568893" cy="627736"/>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 after histogram equalization</a:t>
            </a:r>
            <a:endParaRPr sz="2000">
              <a:solidFill>
                <a:srgbClr val="000000"/>
              </a:solidFill>
              <a:latin typeface="Arial"/>
              <a:ea typeface="Arial"/>
              <a:cs typeface="Arial"/>
              <a:sym typeface="Arial"/>
            </a:endParaRPr>
          </a:p>
        </p:txBody>
      </p:sp>
      <p:sp>
        <p:nvSpPr>
          <p:cNvPr id="292" name="Google Shape;292;p27"/>
          <p:cNvSpPr/>
          <p:nvPr/>
        </p:nvSpPr>
        <p:spPr>
          <a:xfrm>
            <a:off x="4588652" y="843886"/>
            <a:ext cx="3236375" cy="21583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7"/>
          <p:cNvSpPr/>
          <p:nvPr/>
        </p:nvSpPr>
        <p:spPr>
          <a:xfrm>
            <a:off x="1236899" y="843886"/>
            <a:ext cx="3236375" cy="215836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p:nvPr/>
        </p:nvSpPr>
        <p:spPr>
          <a:xfrm>
            <a:off x="59447" y="2163633"/>
            <a:ext cx="1213199" cy="808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a:off x="7884892" y="2159615"/>
            <a:ext cx="1213199" cy="8098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8"/>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301" name="Google Shape;301;p28"/>
          <p:cNvSpPr/>
          <p:nvPr/>
        </p:nvSpPr>
        <p:spPr>
          <a:xfrm>
            <a:off x="1549093" y="936123"/>
            <a:ext cx="6073297" cy="32568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307" name="Google Shape;307;p29"/>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308" name="Google Shape;308;p29"/>
          <p:cNvSpPr txBox="1"/>
          <p:nvPr/>
        </p:nvSpPr>
        <p:spPr>
          <a:xfrm>
            <a:off x="2043360" y="3385470"/>
            <a:ext cx="1743551" cy="637354"/>
          </a:xfrm>
          <a:prstGeom prst="rect">
            <a:avLst/>
          </a:prstGeom>
          <a:noFill/>
          <a:ln>
            <a:noFill/>
          </a:ln>
        </p:spPr>
        <p:txBody>
          <a:bodyPr anchorCtr="0" anchor="t" bIns="0" lIns="0" spcFirstLastPara="1" rIns="0" wrap="square" tIns="139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Original image </a:t>
            </a:r>
            <a:r>
              <a:rPr i="1" lang="en-US" sz="2050">
                <a:solidFill>
                  <a:srgbClr val="000000"/>
                </a:solidFill>
                <a:latin typeface="Arial"/>
                <a:ea typeface="Arial"/>
                <a:cs typeface="Arial"/>
                <a:sym typeface="Arial"/>
              </a:rPr>
              <a:t>Brain</a:t>
            </a:r>
            <a:endParaRPr sz="2050">
              <a:solidFill>
                <a:srgbClr val="000000"/>
              </a:solidFill>
              <a:latin typeface="Arial"/>
              <a:ea typeface="Arial"/>
              <a:cs typeface="Arial"/>
              <a:sym typeface="Arial"/>
            </a:endParaRPr>
          </a:p>
        </p:txBody>
      </p:sp>
      <p:sp>
        <p:nvSpPr>
          <p:cNvPr id="309" name="Google Shape;309;p29"/>
          <p:cNvSpPr txBox="1"/>
          <p:nvPr/>
        </p:nvSpPr>
        <p:spPr>
          <a:xfrm>
            <a:off x="4887737" y="3391326"/>
            <a:ext cx="2568893" cy="627736"/>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 after histogram equalization</a:t>
            </a:r>
            <a:endParaRPr sz="2000">
              <a:solidFill>
                <a:srgbClr val="000000"/>
              </a:solidFill>
              <a:latin typeface="Arial"/>
              <a:ea typeface="Arial"/>
              <a:cs typeface="Arial"/>
              <a:sym typeface="Arial"/>
            </a:endParaRPr>
          </a:p>
        </p:txBody>
      </p:sp>
      <p:sp>
        <p:nvSpPr>
          <p:cNvPr id="310" name="Google Shape;310;p29"/>
          <p:cNvSpPr/>
          <p:nvPr/>
        </p:nvSpPr>
        <p:spPr>
          <a:xfrm>
            <a:off x="4792420" y="977723"/>
            <a:ext cx="2636977" cy="24247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9"/>
          <p:cNvSpPr/>
          <p:nvPr/>
        </p:nvSpPr>
        <p:spPr>
          <a:xfrm>
            <a:off x="1538203" y="977723"/>
            <a:ext cx="2636977" cy="24247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a:t>
            </a:r>
            <a:endParaRPr/>
          </a:p>
        </p:txBody>
      </p:sp>
      <p:sp>
        <p:nvSpPr>
          <p:cNvPr id="107" name="Google Shape;107;p3"/>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just">
              <a:spcBef>
                <a:spcPts val="0"/>
              </a:spcBef>
              <a:spcAft>
                <a:spcPts val="0"/>
              </a:spcAft>
              <a:buClr>
                <a:schemeClr val="dk1"/>
              </a:buClr>
              <a:buSzPts val="2160"/>
              <a:buChar char="▪"/>
            </a:pPr>
            <a:r>
              <a:rPr lang="en-US"/>
              <a:t>Histograms shows frequency. </a:t>
            </a:r>
            <a:endParaRPr/>
          </a:p>
          <a:p>
            <a:pPr indent="-182880" lvl="0" marL="182880" rtl="0" algn="just">
              <a:spcBef>
                <a:spcPts val="1200"/>
              </a:spcBef>
              <a:spcAft>
                <a:spcPts val="0"/>
              </a:spcAft>
              <a:buClr>
                <a:schemeClr val="dk1"/>
              </a:buClr>
              <a:buSzPts val="2160"/>
              <a:buChar char="▪"/>
            </a:pPr>
            <a:r>
              <a:rPr lang="en-US"/>
              <a:t>An image histogram, shows </a:t>
            </a:r>
            <a:r>
              <a:rPr b="1" lang="en-US"/>
              <a:t>frequency of pixels intensity values</a:t>
            </a:r>
            <a:r>
              <a:rPr lang="en-US"/>
              <a:t>. </a:t>
            </a:r>
            <a:endParaRPr/>
          </a:p>
          <a:p>
            <a:pPr indent="-163513" lvl="2" marL="401638" rtl="0" algn="just">
              <a:spcBef>
                <a:spcPts val="600"/>
              </a:spcBef>
              <a:spcAft>
                <a:spcPts val="0"/>
              </a:spcAft>
              <a:buSzPts val="1600"/>
              <a:buChar char="▪"/>
            </a:pPr>
            <a:r>
              <a:rPr lang="en-US"/>
              <a:t>In an image histogram, the x-axis shows the gray level intensities and the y-axis shows the frequency of these intensities.</a:t>
            </a:r>
            <a:endParaRPr/>
          </a:p>
          <a:p>
            <a:pPr indent="-45719" lvl="0" marL="182880" rtl="0" algn="l">
              <a:spcBef>
                <a:spcPts val="1200"/>
              </a:spcBef>
              <a:spcAft>
                <a:spcPts val="0"/>
              </a:spcAft>
              <a:buClr>
                <a:schemeClr val="dk1"/>
              </a:buClr>
              <a:buSzPts val="2160"/>
              <a:buFont typeface="Noto Sans Symbols"/>
              <a:buNone/>
            </a:pPr>
            <a:r>
              <a:t/>
            </a:r>
            <a:endParaRPr/>
          </a:p>
        </p:txBody>
      </p:sp>
      <p:sp>
        <p:nvSpPr>
          <p:cNvPr id="108" name="Google Shape;108;p3"/>
          <p:cNvSpPr/>
          <p:nvPr/>
        </p:nvSpPr>
        <p:spPr>
          <a:xfrm>
            <a:off x="4454646" y="4494121"/>
            <a:ext cx="4406632"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The histogram of the above picture of the Einstein would be something like this</a:t>
            </a:r>
            <a:endParaRPr/>
          </a:p>
        </p:txBody>
      </p:sp>
      <p:pic>
        <p:nvPicPr>
          <p:cNvPr descr="instein" id="109" name="Google Shape;109;p3"/>
          <p:cNvPicPr preferRelativeResize="0"/>
          <p:nvPr/>
        </p:nvPicPr>
        <p:blipFill rotWithShape="1">
          <a:blip r:embed="rId3">
            <a:alphaModFix/>
          </a:blip>
          <a:srcRect b="0" l="0" r="0" t="0"/>
          <a:stretch/>
        </p:blipFill>
        <p:spPr>
          <a:xfrm>
            <a:off x="933735" y="2344846"/>
            <a:ext cx="3370787" cy="2473723"/>
          </a:xfrm>
          <a:prstGeom prst="rect">
            <a:avLst/>
          </a:prstGeom>
          <a:noFill/>
          <a:ln>
            <a:noFill/>
          </a:ln>
        </p:spPr>
      </p:pic>
      <p:pic>
        <p:nvPicPr>
          <p:cNvPr descr="istogram3" id="110" name="Google Shape;110;p3"/>
          <p:cNvPicPr preferRelativeResize="0"/>
          <p:nvPr/>
        </p:nvPicPr>
        <p:blipFill rotWithShape="1">
          <a:blip r:embed="rId4">
            <a:alphaModFix/>
          </a:blip>
          <a:srcRect b="0" l="0" r="0" t="0"/>
          <a:stretch/>
        </p:blipFill>
        <p:spPr>
          <a:xfrm>
            <a:off x="4581021" y="2344846"/>
            <a:ext cx="3743522" cy="21960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317" name="Google Shape;317;p30"/>
          <p:cNvSpPr/>
          <p:nvPr/>
        </p:nvSpPr>
        <p:spPr>
          <a:xfrm>
            <a:off x="533657" y="2288586"/>
            <a:ext cx="1028852" cy="945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0"/>
          <p:cNvSpPr/>
          <p:nvPr/>
        </p:nvSpPr>
        <p:spPr>
          <a:xfrm>
            <a:off x="7511208" y="2225016"/>
            <a:ext cx="1028852" cy="945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19" name="Google Shape;319;p30"/>
          <p:cNvPicPr preferRelativeResize="0"/>
          <p:nvPr/>
        </p:nvPicPr>
        <p:blipFill rotWithShape="1">
          <a:blip r:embed="rId5">
            <a:alphaModFix/>
          </a:blip>
          <a:srcRect b="0" l="0" r="0" t="0"/>
          <a:stretch/>
        </p:blipFill>
        <p:spPr>
          <a:xfrm>
            <a:off x="1562509" y="1112713"/>
            <a:ext cx="5950212" cy="32970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example</a:t>
            </a:r>
            <a:endParaRPr/>
          </a:p>
        </p:txBody>
      </p:sp>
      <p:sp>
        <p:nvSpPr>
          <p:cNvPr id="325" name="Google Shape;325;p31"/>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326" name="Google Shape;326;p31"/>
          <p:cNvSpPr txBox="1"/>
          <p:nvPr/>
        </p:nvSpPr>
        <p:spPr>
          <a:xfrm>
            <a:off x="1999236" y="3439306"/>
            <a:ext cx="1774984" cy="637354"/>
          </a:xfrm>
          <a:prstGeom prst="rect">
            <a:avLst/>
          </a:prstGeom>
          <a:noFill/>
          <a:ln>
            <a:noFill/>
          </a:ln>
        </p:spPr>
        <p:txBody>
          <a:bodyPr anchorCtr="0" anchor="t" bIns="0" lIns="0" spcFirstLastPara="1" rIns="0" wrap="square" tIns="139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Original image </a:t>
            </a:r>
            <a:r>
              <a:rPr i="1" lang="en-US" sz="2050">
                <a:solidFill>
                  <a:srgbClr val="000000"/>
                </a:solidFill>
                <a:latin typeface="Arial"/>
                <a:ea typeface="Arial"/>
                <a:cs typeface="Arial"/>
                <a:sym typeface="Arial"/>
              </a:rPr>
              <a:t>Moon</a:t>
            </a:r>
            <a:endParaRPr sz="2050">
              <a:solidFill>
                <a:srgbClr val="000000"/>
              </a:solidFill>
              <a:latin typeface="Arial"/>
              <a:ea typeface="Arial"/>
              <a:cs typeface="Arial"/>
              <a:sym typeface="Arial"/>
            </a:endParaRPr>
          </a:p>
        </p:txBody>
      </p:sp>
      <p:sp>
        <p:nvSpPr>
          <p:cNvPr id="327" name="Google Shape;327;p31"/>
          <p:cNvSpPr txBox="1"/>
          <p:nvPr/>
        </p:nvSpPr>
        <p:spPr>
          <a:xfrm>
            <a:off x="4601404" y="3445162"/>
            <a:ext cx="2568893" cy="627736"/>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2000">
                <a:solidFill>
                  <a:srgbClr val="000000"/>
                </a:solidFill>
                <a:latin typeface="Arial"/>
                <a:ea typeface="Arial"/>
                <a:cs typeface="Arial"/>
                <a:sym typeface="Arial"/>
              </a:rPr>
              <a:t>... after histogram equalization</a:t>
            </a:r>
            <a:endParaRPr sz="2000">
              <a:solidFill>
                <a:srgbClr val="000000"/>
              </a:solidFill>
              <a:latin typeface="Arial"/>
              <a:ea typeface="Arial"/>
              <a:cs typeface="Arial"/>
              <a:sym typeface="Arial"/>
            </a:endParaRPr>
          </a:p>
        </p:txBody>
      </p:sp>
      <p:sp>
        <p:nvSpPr>
          <p:cNvPr id="328" name="Google Shape;328;p31"/>
          <p:cNvSpPr/>
          <p:nvPr/>
        </p:nvSpPr>
        <p:spPr>
          <a:xfrm>
            <a:off x="1991142" y="993506"/>
            <a:ext cx="1775098" cy="24247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31"/>
          <p:cNvSpPr/>
          <p:nvPr/>
        </p:nvSpPr>
        <p:spPr>
          <a:xfrm>
            <a:off x="4988450" y="993506"/>
            <a:ext cx="1775088" cy="24247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763311" y="149842"/>
            <a:ext cx="5947322" cy="443070"/>
          </a:xfrm>
          <a:prstGeom prst="rect">
            <a:avLst/>
          </a:prstGeom>
          <a:noFill/>
          <a:ln>
            <a:noFill/>
          </a:ln>
        </p:spPr>
        <p:txBody>
          <a:bodyPr anchorCtr="0" anchor="ctr" bIns="0" lIns="0" spcFirstLastPara="1" rIns="0" wrap="square" tIns="12050">
            <a:spAutoFit/>
          </a:bodyPr>
          <a:lstStyle/>
          <a:p>
            <a:pPr indent="0" lvl="0" marL="12700" rtl="0" algn="l">
              <a:spcBef>
                <a:spcPts val="0"/>
              </a:spcBef>
              <a:spcAft>
                <a:spcPts val="0"/>
              </a:spcAft>
              <a:buNone/>
            </a:pPr>
            <a:r>
              <a:rPr lang="en-US"/>
              <a:t>Histogram equalization example</a:t>
            </a:r>
            <a:endParaRPr/>
          </a:p>
        </p:txBody>
      </p:sp>
      <p:sp>
        <p:nvSpPr>
          <p:cNvPr id="335" name="Google Shape;335;p32"/>
          <p:cNvSpPr/>
          <p:nvPr/>
        </p:nvSpPr>
        <p:spPr>
          <a:xfrm>
            <a:off x="417115" y="2228065"/>
            <a:ext cx="692392" cy="945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2"/>
          <p:cNvSpPr/>
          <p:nvPr/>
        </p:nvSpPr>
        <p:spPr>
          <a:xfrm>
            <a:off x="7703659" y="2228065"/>
            <a:ext cx="692391" cy="945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7" name="Google Shape;337;p32"/>
          <p:cNvPicPr preferRelativeResize="0"/>
          <p:nvPr/>
        </p:nvPicPr>
        <p:blipFill rotWithShape="1">
          <a:blip r:embed="rId5">
            <a:alphaModFix/>
          </a:blip>
          <a:srcRect b="0" l="0" r="0" t="0"/>
          <a:stretch/>
        </p:blipFill>
        <p:spPr>
          <a:xfrm>
            <a:off x="1408266" y="895511"/>
            <a:ext cx="6436105" cy="36103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Equalization - An algorithm</a:t>
            </a:r>
            <a:endParaRPr/>
          </a:p>
        </p:txBody>
      </p:sp>
      <p:sp>
        <p:nvSpPr>
          <p:cNvPr id="343" name="Google Shape;343;p33"/>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pic>
        <p:nvPicPr>
          <p:cNvPr id="344" name="Google Shape;344;p33"/>
          <p:cNvPicPr preferRelativeResize="0"/>
          <p:nvPr/>
        </p:nvPicPr>
        <p:blipFill rotWithShape="1">
          <a:blip r:embed="rId3">
            <a:alphaModFix/>
          </a:blip>
          <a:srcRect b="0" l="0" r="0" t="0"/>
          <a:stretch/>
        </p:blipFill>
        <p:spPr>
          <a:xfrm>
            <a:off x="875231" y="932434"/>
            <a:ext cx="6931478" cy="37090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PMF – Probability mass function</a:t>
            </a:r>
            <a:br>
              <a:rPr lang="en-US"/>
            </a:br>
            <a:r>
              <a:rPr lang="en-US"/>
              <a:t>CDF = Cumulative density function</a:t>
            </a:r>
            <a:endParaRPr/>
          </a:p>
        </p:txBody>
      </p:sp>
      <p:graphicFrame>
        <p:nvGraphicFramePr>
          <p:cNvPr id="350" name="Google Shape;350;p34"/>
          <p:cNvGraphicFramePr/>
          <p:nvPr/>
        </p:nvGraphicFramePr>
        <p:xfrm>
          <a:off x="161354" y="1050309"/>
          <a:ext cx="3000000" cy="3000000"/>
        </p:xfrm>
        <a:graphic>
          <a:graphicData uri="http://schemas.openxmlformats.org/drawingml/2006/table">
            <a:tbl>
              <a:tblPr>
                <a:noFill/>
                <a:tableStyleId>{804ABD8D-B39E-4A72-BB13-ABEEF2BB7D50}</a:tableStyleId>
              </a:tblPr>
              <a:tblGrid>
                <a:gridCol w="457200"/>
                <a:gridCol w="457200"/>
                <a:gridCol w="457200"/>
                <a:gridCol w="457200"/>
                <a:gridCol w="457200"/>
              </a:tblGrid>
              <a:tr h="281950">
                <a:tc>
                  <a:txBody>
                    <a:bodyPr/>
                    <a:lstStyle/>
                    <a:p>
                      <a:pPr indent="0" lvl="0" marL="0" marR="0" rtl="0" algn="ctr">
                        <a:spcBef>
                          <a:spcPts val="0"/>
                        </a:spcBef>
                        <a:spcAft>
                          <a:spcPts val="0"/>
                        </a:spcAft>
                        <a:buNone/>
                      </a:pPr>
                      <a:r>
                        <a:rPr lang="en-US" sz="1400" u="none" cap="none" strike="noStrike"/>
                        <a:t>1</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7</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6</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7</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0</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1</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7</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1</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6</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7</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6</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1</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sp>
        <p:nvSpPr>
          <p:cNvPr id="351" name="Google Shape;351;p34"/>
          <p:cNvSpPr/>
          <p:nvPr/>
        </p:nvSpPr>
        <p:spPr>
          <a:xfrm>
            <a:off x="3133726" y="1973552"/>
            <a:ext cx="184731"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graphicFrame>
        <p:nvGraphicFramePr>
          <p:cNvPr id="352" name="Google Shape;352;p34"/>
          <p:cNvGraphicFramePr/>
          <p:nvPr/>
        </p:nvGraphicFramePr>
        <p:xfrm>
          <a:off x="2634598" y="2061264"/>
          <a:ext cx="3000000" cy="3000000"/>
        </p:xfrm>
        <a:graphic>
          <a:graphicData uri="http://schemas.openxmlformats.org/drawingml/2006/table">
            <a:tbl>
              <a:tblPr>
                <a:noFill/>
                <a:tableStyleId>{804ABD8D-B39E-4A72-BB13-ABEEF2BB7D50}</a:tableStyleId>
              </a:tblPr>
              <a:tblGrid>
                <a:gridCol w="958850"/>
                <a:gridCol w="958850"/>
                <a:gridCol w="958850"/>
              </a:tblGrid>
              <a:tr h="281950">
                <a:tc>
                  <a:txBody>
                    <a:bodyPr/>
                    <a:lstStyle/>
                    <a:p>
                      <a:pPr indent="0" lvl="0" marL="0" marR="0" rtl="0" algn="ctr">
                        <a:spcBef>
                          <a:spcPts val="0"/>
                        </a:spcBef>
                        <a:spcAft>
                          <a:spcPts val="0"/>
                        </a:spcAft>
                        <a:buNone/>
                      </a:pPr>
                      <a:r>
                        <a:rPr b="1" lang="en-US" sz="1400" u="none" cap="none" strike="noStrike"/>
                        <a:t>Pixel</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400" u="none" cap="none" strike="noStrike"/>
                        <a:t>Count</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400" u="none" cap="none" strike="noStrike"/>
                        <a:t>PMF</a:t>
                      </a:r>
                      <a:endParaRPr b="1" sz="1400" u="none" cap="none" strike="noStrike"/>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0</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1</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2/25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6</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81950">
                <a:tc>
                  <a:txBody>
                    <a:bodyPr/>
                    <a:lstStyle/>
                    <a:p>
                      <a:pPr indent="0" lvl="0" marL="0" marR="0" rtl="0" algn="ctr">
                        <a:spcBef>
                          <a:spcPts val="0"/>
                        </a:spcBef>
                        <a:spcAft>
                          <a:spcPts val="0"/>
                        </a:spcAft>
                        <a:buNone/>
                      </a:pPr>
                      <a:r>
                        <a:rPr lang="en-US" sz="1400" u="none" cap="none" strike="noStrike"/>
                        <a:t>7</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4/25</a:t>
                      </a:r>
                      <a:endParaRPr/>
                    </a:p>
                  </a:txBody>
                  <a:tcPr marT="38100" marB="38100" marR="38100" marL="381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sp>
        <p:nvSpPr>
          <p:cNvPr id="353" name="Google Shape;353;p34"/>
          <p:cNvSpPr/>
          <p:nvPr/>
        </p:nvSpPr>
        <p:spPr>
          <a:xfrm>
            <a:off x="4650798" y="1268345"/>
            <a:ext cx="184731"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graphicFrame>
        <p:nvGraphicFramePr>
          <p:cNvPr id="354" name="Google Shape;354;p34"/>
          <p:cNvGraphicFramePr/>
          <p:nvPr/>
        </p:nvGraphicFramePr>
        <p:xfrm>
          <a:off x="5855788" y="916490"/>
          <a:ext cx="3000000" cy="3000000"/>
        </p:xfrm>
        <a:graphic>
          <a:graphicData uri="http://schemas.openxmlformats.org/drawingml/2006/table">
            <a:tbl>
              <a:tblPr>
                <a:noFill/>
                <a:tableStyleId>{804ABD8D-B39E-4A72-BB13-ABEEF2BB7D50}</a:tableStyleId>
              </a:tblPr>
              <a:tblGrid>
                <a:gridCol w="1024025"/>
                <a:gridCol w="544525"/>
                <a:gridCol w="1646225"/>
              </a:tblGrid>
              <a:tr h="177800">
                <a:tc>
                  <a:txBody>
                    <a:bodyPr/>
                    <a:lstStyle/>
                    <a:p>
                      <a:pPr indent="0" lvl="0" marL="0" marR="0" rtl="0" algn="l">
                        <a:spcBef>
                          <a:spcPts val="0"/>
                        </a:spcBef>
                        <a:spcAft>
                          <a:spcPts val="0"/>
                        </a:spcAft>
                        <a:buNone/>
                      </a:pPr>
                      <a:r>
                        <a:rPr b="1" lang="en-US" sz="1400" u="none" cap="none" strike="noStrike"/>
                        <a:t>Gray Level Value</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l">
                        <a:spcBef>
                          <a:spcPts val="0"/>
                        </a:spcBef>
                        <a:spcAft>
                          <a:spcPts val="0"/>
                        </a:spcAft>
                        <a:buNone/>
                      </a:pPr>
                      <a:r>
                        <a:rPr b="1" lang="en-US" sz="1400" u="none" cap="none" strike="noStrike"/>
                        <a:t>CDF</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c>
                  <a:txBody>
                    <a:bodyPr/>
                    <a:lstStyle/>
                    <a:p>
                      <a:pPr indent="0" lvl="0" marL="0" marR="0" rtl="0" algn="ctr">
                        <a:spcBef>
                          <a:spcPts val="0"/>
                        </a:spcBef>
                        <a:spcAft>
                          <a:spcPts val="0"/>
                        </a:spcAft>
                        <a:buNone/>
                      </a:pPr>
                      <a:r>
                        <a:rPr b="1" lang="en-US" sz="1400" u="none" cap="none" strike="noStrike"/>
                        <a:t>CDF * (Levels-1)</a:t>
                      </a:r>
                      <a:endParaRPr/>
                    </a:p>
                    <a:p>
                      <a:pPr indent="0" lvl="0" marL="0" marR="0" rtl="0" algn="ctr">
                        <a:spcBef>
                          <a:spcPts val="0"/>
                        </a:spcBef>
                        <a:spcAft>
                          <a:spcPts val="0"/>
                        </a:spcAft>
                        <a:buNone/>
                      </a:pPr>
                      <a:r>
                        <a:rPr b="1" lang="en-US" sz="1400" u="none" cap="none" strike="noStrike"/>
                        <a:t> = CDF*7</a:t>
                      </a:r>
                      <a:endParaRPr b="1" sz="1400" u="none" cap="none" strike="noStrike"/>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EEEEE"/>
                    </a:solidFill>
                  </a:tcPr>
                </a:tc>
              </a:tr>
              <a:tr h="177800">
                <a:tc>
                  <a:txBody>
                    <a:bodyPr/>
                    <a:lstStyle/>
                    <a:p>
                      <a:pPr indent="0" lvl="0" marL="0" marR="0" rtl="0" algn="ctr">
                        <a:spcBef>
                          <a:spcPts val="0"/>
                        </a:spcBef>
                        <a:spcAft>
                          <a:spcPts val="0"/>
                        </a:spcAft>
                        <a:buNone/>
                      </a:pPr>
                      <a:r>
                        <a:rPr lang="en-US" sz="1400" u="none" cap="none" strike="noStrike"/>
                        <a:t>0</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0.11</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1</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0.22</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1</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2</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0.55</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3</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3</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0.66</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4</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4</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0.77</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5</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5</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0.88</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6</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6</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0.99</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6</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77800">
                <a:tc>
                  <a:txBody>
                    <a:bodyPr/>
                    <a:lstStyle/>
                    <a:p>
                      <a:pPr indent="0" lvl="0" marL="0" marR="0" rtl="0" algn="ctr">
                        <a:spcBef>
                          <a:spcPts val="0"/>
                        </a:spcBef>
                        <a:spcAft>
                          <a:spcPts val="0"/>
                        </a:spcAft>
                        <a:buNone/>
                      </a:pPr>
                      <a:r>
                        <a:rPr lang="en-US" sz="1400" u="none" cap="none" strike="noStrike"/>
                        <a:t>7</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1</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u="none" cap="none" strike="noStrike"/>
                        <a:t>7</a:t>
                      </a:r>
                      <a:endParaRPr/>
                    </a:p>
                  </a:txBody>
                  <a:tcPr marT="45725" marB="45725" marR="45725" marL="457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sp>
        <p:nvSpPr>
          <p:cNvPr id="355" name="Google Shape;355;p34"/>
          <p:cNvSpPr/>
          <p:nvPr/>
        </p:nvSpPr>
        <p:spPr>
          <a:xfrm flipH="1" rot="10800000">
            <a:off x="1281468" y="2860516"/>
            <a:ext cx="997527" cy="1110128"/>
          </a:xfrm>
          <a:prstGeom prst="bentArrow">
            <a:avLst>
              <a:gd fmla="val 25000" name="adj1"/>
              <a:gd fmla="val 25000" name="adj2"/>
              <a:gd fmla="val 25000" name="adj3"/>
              <a:gd fmla="val 43750" name="adj4"/>
            </a:avLst>
          </a:prstGeom>
          <a:solidFill>
            <a:schemeClr val="accent1"/>
          </a:solidFill>
          <a:ln cap="flat" cmpd="sng" w="25400">
            <a:solidFill>
              <a:srgbClr val="585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34"/>
          <p:cNvSpPr/>
          <p:nvPr/>
        </p:nvSpPr>
        <p:spPr>
          <a:xfrm flipH="1" rot="5400000">
            <a:off x="5750909" y="3790604"/>
            <a:ext cx="750049" cy="1110128"/>
          </a:xfrm>
          <a:prstGeom prst="bentArrow">
            <a:avLst>
              <a:gd fmla="val 25000" name="adj1"/>
              <a:gd fmla="val 25000" name="adj2"/>
              <a:gd fmla="val 25000" name="adj3"/>
              <a:gd fmla="val 43750" name="adj4"/>
            </a:avLst>
          </a:prstGeom>
          <a:solidFill>
            <a:schemeClr val="accent1"/>
          </a:solidFill>
          <a:ln cap="flat" cmpd="sng" w="25400">
            <a:solidFill>
              <a:srgbClr val="585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34"/>
          <p:cNvSpPr txBox="1"/>
          <p:nvPr/>
        </p:nvSpPr>
        <p:spPr>
          <a:xfrm>
            <a:off x="233745" y="2502803"/>
            <a:ext cx="20954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Image pixel values</a:t>
            </a:r>
            <a:endParaRPr/>
          </a:p>
        </p:txBody>
      </p:sp>
      <p:sp>
        <p:nvSpPr>
          <p:cNvPr id="358" name="Google Shape;358;p34"/>
          <p:cNvSpPr txBox="1"/>
          <p:nvPr/>
        </p:nvSpPr>
        <p:spPr>
          <a:xfrm>
            <a:off x="1657211" y="3081974"/>
            <a:ext cx="6719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PMF</a:t>
            </a:r>
            <a:endParaRPr/>
          </a:p>
        </p:txBody>
      </p:sp>
      <p:sp>
        <p:nvSpPr>
          <p:cNvPr id="359" name="Google Shape;359;p34"/>
          <p:cNvSpPr txBox="1"/>
          <p:nvPr/>
        </p:nvSpPr>
        <p:spPr>
          <a:xfrm flipH="1">
            <a:off x="5717773" y="4166695"/>
            <a:ext cx="816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CDF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ph type="title"/>
          </p:nvPr>
        </p:nvSpPr>
        <p:spPr>
          <a:xfrm>
            <a:off x="822326" y="273844"/>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a:t>
            </a:r>
            <a:endParaRPr/>
          </a:p>
        </p:txBody>
      </p:sp>
      <p:pic>
        <p:nvPicPr>
          <p:cNvPr id="365" name="Google Shape;365;p35"/>
          <p:cNvPicPr preferRelativeResize="0"/>
          <p:nvPr/>
        </p:nvPicPr>
        <p:blipFill rotWithShape="1">
          <a:blip r:embed="rId3">
            <a:alphaModFix/>
          </a:blip>
          <a:srcRect b="0" l="0" r="0" t="0"/>
          <a:stretch/>
        </p:blipFill>
        <p:spPr>
          <a:xfrm>
            <a:off x="412965" y="1154703"/>
            <a:ext cx="7949565" cy="33947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6"/>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a:t>
            </a:r>
            <a:endParaRPr/>
          </a:p>
        </p:txBody>
      </p:sp>
      <p:pic>
        <p:nvPicPr>
          <p:cNvPr id="371" name="Google Shape;371;p36"/>
          <p:cNvPicPr preferRelativeResize="0"/>
          <p:nvPr>
            <p:ph idx="1" type="body"/>
          </p:nvPr>
        </p:nvPicPr>
        <p:blipFill rotWithShape="1">
          <a:blip r:embed="rId3">
            <a:alphaModFix/>
          </a:blip>
          <a:srcRect b="0" l="0" r="0" t="0"/>
          <a:stretch/>
        </p:blipFill>
        <p:spPr>
          <a:xfrm>
            <a:off x="1489075" y="2215159"/>
            <a:ext cx="1720850" cy="1613297"/>
          </a:xfrm>
          <a:prstGeom prst="rect">
            <a:avLst/>
          </a:prstGeom>
          <a:noFill/>
          <a:ln>
            <a:noFill/>
          </a:ln>
        </p:spPr>
      </p:pic>
      <p:pic>
        <p:nvPicPr>
          <p:cNvPr id="372" name="Google Shape;372;p36"/>
          <p:cNvPicPr preferRelativeResize="0"/>
          <p:nvPr/>
        </p:nvPicPr>
        <p:blipFill rotWithShape="1">
          <a:blip r:embed="rId4">
            <a:alphaModFix/>
          </a:blip>
          <a:srcRect b="0" l="0" r="0" t="0"/>
          <a:stretch/>
        </p:blipFill>
        <p:spPr>
          <a:xfrm>
            <a:off x="4568703" y="1941163"/>
            <a:ext cx="3678190" cy="2160937"/>
          </a:xfrm>
          <a:prstGeom prst="rect">
            <a:avLst/>
          </a:prstGeom>
          <a:noFill/>
          <a:ln>
            <a:noFill/>
          </a:ln>
        </p:spPr>
      </p:pic>
      <p:sp>
        <p:nvSpPr>
          <p:cNvPr id="373" name="Google Shape;373;p36"/>
          <p:cNvSpPr txBox="1"/>
          <p:nvPr/>
        </p:nvSpPr>
        <p:spPr>
          <a:xfrm>
            <a:off x="1755185" y="1941162"/>
            <a:ext cx="813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 Bit?</a:t>
            </a:r>
            <a:endParaRPr/>
          </a:p>
        </p:txBody>
      </p:sp>
      <p:sp>
        <p:nvSpPr>
          <p:cNvPr id="374" name="Google Shape;374;p36"/>
          <p:cNvSpPr txBox="1"/>
          <p:nvPr/>
        </p:nvSpPr>
        <p:spPr>
          <a:xfrm>
            <a:off x="6177105" y="1603087"/>
            <a:ext cx="774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 Bit?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822326" y="273844"/>
            <a:ext cx="7521575" cy="411956"/>
          </a:xfrm>
          <a:prstGeom prst="rect">
            <a:avLst/>
          </a:prstGeom>
          <a:solidFill>
            <a:srgbClr val="FFFF00">
              <a:alpha val="49803"/>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Histogram Equalization</a:t>
            </a:r>
            <a:br>
              <a:rPr lang="en-US" cap="none"/>
            </a:br>
            <a:r>
              <a:rPr lang="en-US" cap="none">
                <a:solidFill>
                  <a:srgbClr val="FF0000"/>
                </a:solidFill>
              </a:rPr>
              <a:t>Ex. 1</a:t>
            </a:r>
            <a:endParaRPr cap="none">
              <a:solidFill>
                <a:srgbClr val="FF0000"/>
              </a:solidFill>
            </a:endParaRPr>
          </a:p>
        </p:txBody>
      </p:sp>
      <p:pic>
        <p:nvPicPr>
          <p:cNvPr id="380" name="Google Shape;380;p37"/>
          <p:cNvPicPr preferRelativeResize="0"/>
          <p:nvPr/>
        </p:nvPicPr>
        <p:blipFill rotWithShape="1">
          <a:blip r:embed="rId3">
            <a:alphaModFix/>
          </a:blip>
          <a:srcRect b="0" l="0" r="0" t="0"/>
          <a:stretch/>
        </p:blipFill>
        <p:spPr>
          <a:xfrm>
            <a:off x="1502231" y="2699802"/>
            <a:ext cx="5621621" cy="1790069"/>
          </a:xfrm>
          <a:prstGeom prst="rect">
            <a:avLst/>
          </a:prstGeom>
          <a:noFill/>
          <a:ln>
            <a:noFill/>
          </a:ln>
        </p:spPr>
      </p:pic>
      <p:sp>
        <p:nvSpPr>
          <p:cNvPr id="381" name="Google Shape;381;p37"/>
          <p:cNvSpPr txBox="1"/>
          <p:nvPr/>
        </p:nvSpPr>
        <p:spPr>
          <a:xfrm>
            <a:off x="1993187" y="2330470"/>
            <a:ext cx="13260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3-bit image</a:t>
            </a:r>
            <a:endParaRPr sz="1800">
              <a:solidFill>
                <a:schemeClr val="dk1"/>
              </a:solidFill>
              <a:latin typeface="Arial"/>
              <a:ea typeface="Arial"/>
              <a:cs typeface="Arial"/>
              <a:sym typeface="Arial"/>
            </a:endParaRPr>
          </a:p>
        </p:txBody>
      </p:sp>
      <p:sp>
        <p:nvSpPr>
          <p:cNvPr id="382" name="Google Shape;382;p37"/>
          <p:cNvSpPr txBox="1"/>
          <p:nvPr/>
        </p:nvSpPr>
        <p:spPr>
          <a:xfrm>
            <a:off x="869308" y="1116894"/>
            <a:ext cx="688746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Write a pseudo code to equalize histogram of a grayscale image.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Manually do histogram equalization for the following image:</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Contrast-limited histogram equalization</a:t>
            </a:r>
            <a:endParaRPr/>
          </a:p>
        </p:txBody>
      </p:sp>
      <p:sp>
        <p:nvSpPr>
          <p:cNvPr id="388" name="Google Shape;388;p38"/>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If any histogram bin is above the specified contrast limit, those pixels are clipped and distributed uniformly to other bins before computing the cumulative distribution function</a:t>
            </a:r>
            <a:endParaRPr/>
          </a:p>
          <a:p>
            <a:pPr indent="-163513" lvl="2" marL="401638" rtl="0" algn="l">
              <a:spcBef>
                <a:spcPts val="600"/>
              </a:spcBef>
              <a:spcAft>
                <a:spcPts val="0"/>
              </a:spcAft>
              <a:buSzPts val="1600"/>
              <a:buChar char="▪"/>
            </a:pPr>
            <a:r>
              <a:rPr lang="en-US"/>
              <a:t>limit the overamplification of noise</a:t>
            </a:r>
            <a:endParaRPr/>
          </a:p>
          <a:p>
            <a:pPr indent="-45719" lvl="0" marL="182880" rtl="0" algn="l">
              <a:spcBef>
                <a:spcPts val="1200"/>
              </a:spcBef>
              <a:spcAft>
                <a:spcPts val="0"/>
              </a:spcAft>
              <a:buClr>
                <a:schemeClr val="dk1"/>
              </a:buClr>
              <a:buSzPts val="2160"/>
              <a:buFont typeface="Noto Sans Symbols"/>
              <a:buNone/>
            </a:pPr>
            <a:r>
              <a:t/>
            </a:r>
            <a:endParaRPr/>
          </a:p>
        </p:txBody>
      </p:sp>
      <p:pic>
        <p:nvPicPr>
          <p:cNvPr descr="Histogram Equalization - an overview | ScienceDirect Topics" id="389" name="Google Shape;389;p38"/>
          <p:cNvPicPr preferRelativeResize="0"/>
          <p:nvPr/>
        </p:nvPicPr>
        <p:blipFill rotWithShape="1">
          <a:blip r:embed="rId3">
            <a:alphaModFix/>
          </a:blip>
          <a:srcRect b="0" l="0" r="0" t="0"/>
          <a:stretch/>
        </p:blipFill>
        <p:spPr>
          <a:xfrm>
            <a:off x="1918128" y="2239374"/>
            <a:ext cx="4819650" cy="1714500"/>
          </a:xfrm>
          <a:prstGeom prst="rect">
            <a:avLst/>
          </a:prstGeom>
          <a:noFill/>
          <a:ln>
            <a:noFill/>
          </a:ln>
        </p:spPr>
      </p:pic>
      <p:sp>
        <p:nvSpPr>
          <p:cNvPr id="390" name="Google Shape;390;p38"/>
          <p:cNvSpPr txBox="1"/>
          <p:nvPr/>
        </p:nvSpPr>
        <p:spPr>
          <a:xfrm>
            <a:off x="1121113" y="4181582"/>
            <a:ext cx="6413679"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4">
                  <a:extLst>
                    <a:ext uri="{A12FA001-AC4F-418D-AE19-62706E023703}">
                      <ahyp:hlinkClr val="tx"/>
                    </a:ext>
                  </a:extLst>
                </a:hlinkClick>
              </a:rPr>
              <a:t>https://www.sciencedirect.com/topics/computer-science/histogram-equalization</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u="sng">
                <a:solidFill>
                  <a:schemeClr val="dk1"/>
                </a:solidFill>
                <a:latin typeface="Arial"/>
                <a:ea typeface="Arial"/>
                <a:cs typeface="Arial"/>
                <a:sym typeface="Arial"/>
                <a:hlinkClick r:id="rId5">
                  <a:extLst>
                    <a:ext uri="{A12FA001-AC4F-418D-AE19-62706E023703}">
                      <ahyp:hlinkClr val="tx"/>
                    </a:ext>
                  </a:extLst>
                </a:hlinkClick>
              </a:rPr>
              <a:t>https://docs.opencv.org/4.x/d5/daf/tutorial_py_histogram_equalization.html</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Contrast-limited </a:t>
            </a:r>
            <a:br>
              <a:rPr lang="en-US" sz="2400"/>
            </a:br>
            <a:r>
              <a:rPr lang="en-US" sz="2400"/>
              <a:t>histogram equalization</a:t>
            </a:r>
            <a:endParaRPr/>
          </a:p>
        </p:txBody>
      </p:sp>
      <p:sp>
        <p:nvSpPr>
          <p:cNvPr id="396" name="Google Shape;396;p39"/>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sp>
        <p:nvSpPr>
          <p:cNvPr id="397" name="Google Shape;397;p39"/>
          <p:cNvSpPr txBox="1"/>
          <p:nvPr/>
        </p:nvSpPr>
        <p:spPr>
          <a:xfrm>
            <a:off x="143839" y="3308279"/>
            <a:ext cx="3562928"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https://www.semanticscholar.org/paper/Real-Time-Processing-of-Contrast-Limited-Adaptive-Kokufuta-Maruyama/787ce60813fde958e6a3f21ad5072afc587c4241</a:t>
            </a:r>
            <a:endParaRPr/>
          </a:p>
        </p:txBody>
      </p:sp>
      <p:pic>
        <p:nvPicPr>
          <p:cNvPr descr="Real-Time Processing of Contrast Limited Adaptive Histogram Equalization on  FPGA | Semantic Scholar" id="398" name="Google Shape;398;p39"/>
          <p:cNvPicPr preferRelativeResize="0"/>
          <p:nvPr/>
        </p:nvPicPr>
        <p:blipFill rotWithShape="1">
          <a:blip r:embed="rId3">
            <a:alphaModFix/>
          </a:blip>
          <a:srcRect b="0" l="0" r="0" t="0"/>
          <a:stretch/>
        </p:blipFill>
        <p:spPr>
          <a:xfrm>
            <a:off x="3706767" y="22860"/>
            <a:ext cx="4916396" cy="5120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Gray level histograms</a:t>
            </a:r>
            <a:endParaRPr/>
          </a:p>
        </p:txBody>
      </p:sp>
      <p:sp>
        <p:nvSpPr>
          <p:cNvPr id="116" name="Google Shape;116;p4"/>
          <p:cNvSpPr txBox="1"/>
          <p:nvPr>
            <p:ph idx="1" type="body"/>
          </p:nvPr>
        </p:nvSpPr>
        <p:spPr>
          <a:xfrm>
            <a:off x="212726" y="815578"/>
            <a:ext cx="8181975" cy="3880247"/>
          </a:xfrm>
          <a:prstGeom prst="rect">
            <a:avLst/>
          </a:prstGeom>
          <a:blipFill rotWithShape="1">
            <a:blip r:embed="rId3">
              <a:alphaModFix/>
            </a:blip>
            <a:stretch>
              <a:fillRect b="0" l="-743" r="0" t="-1413"/>
            </a:stretch>
          </a:blipFill>
          <a:ln>
            <a:noFill/>
          </a:ln>
        </p:spPr>
        <p:txBody>
          <a:bodyPr anchorCtr="0" anchor="t" bIns="45700" lIns="91425" spcFirstLastPara="1" rIns="91425" wrap="square" tIns="45700">
            <a:noAutofit/>
          </a:bodyPr>
          <a:lstStyle/>
          <a:p>
            <a:pPr indent="-182880" lvl="0" marL="182880" rtl="0" algn="l">
              <a:spcBef>
                <a:spcPts val="0"/>
              </a:spcBef>
              <a:spcAft>
                <a:spcPts val="0"/>
              </a:spcAft>
              <a:buSzPts val="2160"/>
              <a:buFont typeface="Noto Sans Symbols"/>
              <a:buChar char="▪"/>
            </a:pP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Contrast-limited</a:t>
            </a:r>
            <a:br>
              <a:rPr lang="en-US" sz="2400"/>
            </a:br>
            <a:r>
              <a:rPr lang="en-US" sz="2400"/>
              <a:t>histogram equalization</a:t>
            </a:r>
            <a:endParaRPr sz="2400"/>
          </a:p>
        </p:txBody>
      </p:sp>
      <p:sp>
        <p:nvSpPr>
          <p:cNvPr id="404" name="Google Shape;404;p40"/>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pic>
        <p:nvPicPr>
          <p:cNvPr id="405" name="Google Shape;405;p40"/>
          <p:cNvPicPr preferRelativeResize="0"/>
          <p:nvPr/>
        </p:nvPicPr>
        <p:blipFill rotWithShape="1">
          <a:blip r:embed="rId3">
            <a:alphaModFix/>
          </a:blip>
          <a:srcRect b="0" l="0" r="0" t="0"/>
          <a:stretch/>
        </p:blipFill>
        <p:spPr>
          <a:xfrm>
            <a:off x="3340026" y="129155"/>
            <a:ext cx="6091651" cy="45211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1"/>
          <p:cNvSpPr txBox="1"/>
          <p:nvPr>
            <p:ph type="title"/>
          </p:nvPr>
        </p:nvSpPr>
        <p:spPr>
          <a:xfrm>
            <a:off x="822326" y="273844"/>
            <a:ext cx="7521575" cy="411956"/>
          </a:xfrm>
          <a:prstGeom prst="rect">
            <a:avLst/>
          </a:prstGeom>
          <a:solidFill>
            <a:srgbClr val="FFFF00">
              <a:alpha val="49803"/>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Contrast-limited Histogram Equalization</a:t>
            </a:r>
            <a:br>
              <a:rPr lang="en-US" cap="none"/>
            </a:br>
            <a:r>
              <a:rPr lang="en-US" cap="none">
                <a:solidFill>
                  <a:srgbClr val="FF0000"/>
                </a:solidFill>
              </a:rPr>
              <a:t>Ex. 2</a:t>
            </a:r>
            <a:endParaRPr cap="none">
              <a:solidFill>
                <a:srgbClr val="FF0000"/>
              </a:solidFill>
            </a:endParaRPr>
          </a:p>
        </p:txBody>
      </p:sp>
      <p:pic>
        <p:nvPicPr>
          <p:cNvPr id="411" name="Google Shape;411;p41"/>
          <p:cNvPicPr preferRelativeResize="0"/>
          <p:nvPr/>
        </p:nvPicPr>
        <p:blipFill rotWithShape="1">
          <a:blip r:embed="rId3">
            <a:alphaModFix/>
          </a:blip>
          <a:srcRect b="0" l="0" r="0" t="0"/>
          <a:stretch/>
        </p:blipFill>
        <p:spPr>
          <a:xfrm>
            <a:off x="1502231" y="2699802"/>
            <a:ext cx="5621621" cy="1790069"/>
          </a:xfrm>
          <a:prstGeom prst="rect">
            <a:avLst/>
          </a:prstGeom>
          <a:noFill/>
          <a:ln>
            <a:noFill/>
          </a:ln>
        </p:spPr>
      </p:pic>
      <p:sp>
        <p:nvSpPr>
          <p:cNvPr id="412" name="Google Shape;412;p41"/>
          <p:cNvSpPr txBox="1"/>
          <p:nvPr/>
        </p:nvSpPr>
        <p:spPr>
          <a:xfrm>
            <a:off x="1993187" y="2330470"/>
            <a:ext cx="13260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3-bit image</a:t>
            </a:r>
            <a:endParaRPr sz="1800">
              <a:solidFill>
                <a:schemeClr val="dk1"/>
              </a:solidFill>
              <a:latin typeface="Arial"/>
              <a:ea typeface="Arial"/>
              <a:cs typeface="Arial"/>
              <a:sym typeface="Arial"/>
            </a:endParaRPr>
          </a:p>
        </p:txBody>
      </p:sp>
      <p:sp>
        <p:nvSpPr>
          <p:cNvPr id="413" name="Google Shape;413;p41"/>
          <p:cNvSpPr txBox="1"/>
          <p:nvPr/>
        </p:nvSpPr>
        <p:spPr>
          <a:xfrm>
            <a:off x="869308" y="1116894"/>
            <a:ext cx="78662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Given the specified contrast limit is 6.</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Manually do contrast-limited histogram equalization for the following image:</a:t>
            </a:r>
            <a:endParaRPr sz="1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Adaptive (local) histogram equalization</a:t>
            </a:r>
            <a:endParaRPr/>
          </a:p>
        </p:txBody>
      </p:sp>
      <p:sp>
        <p:nvSpPr>
          <p:cNvPr id="419" name="Google Shape;419;p42"/>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The global approach is suitable for overall enhancement, but generally fails when the objective is to enhance details over small areas in an image.</a:t>
            </a:r>
            <a:endParaRPr/>
          </a:p>
        </p:txBody>
      </p:sp>
      <p:pic>
        <p:nvPicPr>
          <p:cNvPr id="420" name="Google Shape;420;p42"/>
          <p:cNvPicPr preferRelativeResize="0"/>
          <p:nvPr/>
        </p:nvPicPr>
        <p:blipFill rotWithShape="1">
          <a:blip r:embed="rId3">
            <a:alphaModFix/>
          </a:blip>
          <a:srcRect b="0" l="0" r="0" t="0"/>
          <a:stretch/>
        </p:blipFill>
        <p:spPr>
          <a:xfrm>
            <a:off x="247650" y="1936637"/>
            <a:ext cx="8648700" cy="2419350"/>
          </a:xfrm>
          <a:prstGeom prst="rect">
            <a:avLst/>
          </a:prstGeom>
          <a:noFill/>
          <a:ln>
            <a:noFill/>
          </a:ln>
        </p:spPr>
      </p:pic>
      <p:sp>
        <p:nvSpPr>
          <p:cNvPr id="421" name="Google Shape;421;p42"/>
          <p:cNvSpPr txBox="1"/>
          <p:nvPr/>
        </p:nvSpPr>
        <p:spPr>
          <a:xfrm>
            <a:off x="193493" y="4355987"/>
            <a:ext cx="875701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Rafael C. Gonzalez, Richard E. Woods, [2018], Digital image processing, 4th edition, Pearson.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Adaptive (local) histogram equalization</a:t>
            </a:r>
            <a:endParaRPr/>
          </a:p>
        </p:txBody>
      </p:sp>
      <p:sp>
        <p:nvSpPr>
          <p:cNvPr id="427" name="Google Shape;427;p43"/>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73038" lvl="1" marL="173038" rtl="0" algn="l">
              <a:spcBef>
                <a:spcPts val="0"/>
              </a:spcBef>
              <a:spcAft>
                <a:spcPts val="0"/>
              </a:spcAft>
              <a:buSzPts val="1600"/>
              <a:buChar char="▪"/>
            </a:pPr>
            <a:r>
              <a:rPr lang="en-US"/>
              <a:t>Histogram is not confined to a particular region</a:t>
            </a:r>
            <a:endParaRPr/>
          </a:p>
        </p:txBody>
      </p:sp>
      <p:sp>
        <p:nvSpPr>
          <p:cNvPr id="428" name="Google Shape;428;p43"/>
          <p:cNvSpPr txBox="1"/>
          <p:nvPr/>
        </p:nvSpPr>
        <p:spPr>
          <a:xfrm>
            <a:off x="286215" y="4483956"/>
            <a:ext cx="52618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Arial"/>
                <a:ea typeface="Arial"/>
                <a:cs typeface="Arial"/>
                <a:sym typeface="Arial"/>
                <a:hlinkClick r:id="rId3">
                  <a:extLst>
                    <a:ext uri="{A12FA001-AC4F-418D-AE19-62706E023703}">
                      <ahyp:hlinkClr val="tx"/>
                    </a:ext>
                  </a:extLst>
                </a:hlinkClick>
              </a:rPr>
              <a:t>https://docs.opencv.org/4.x/d5/daf/tutorial_py_histogram_equalization.html</a:t>
            </a:r>
            <a:endParaRPr sz="1200">
              <a:solidFill>
                <a:schemeClr val="dk1"/>
              </a:solidFill>
              <a:latin typeface="Arial"/>
              <a:ea typeface="Arial"/>
              <a:cs typeface="Arial"/>
              <a:sym typeface="Arial"/>
            </a:endParaRPr>
          </a:p>
        </p:txBody>
      </p:sp>
      <p:pic>
        <p:nvPicPr>
          <p:cNvPr descr="clahe_1.jpg" id="429" name="Google Shape;429;p43"/>
          <p:cNvPicPr preferRelativeResize="0"/>
          <p:nvPr/>
        </p:nvPicPr>
        <p:blipFill rotWithShape="1">
          <a:blip r:embed="rId4">
            <a:alphaModFix/>
          </a:blip>
          <a:srcRect b="0" l="0" r="0" t="0"/>
          <a:stretch/>
        </p:blipFill>
        <p:spPr>
          <a:xfrm>
            <a:off x="5548046" y="22860"/>
            <a:ext cx="3156559" cy="5120640"/>
          </a:xfrm>
          <a:prstGeom prst="rect">
            <a:avLst/>
          </a:prstGeom>
          <a:noFill/>
          <a:ln>
            <a:noFill/>
          </a:ln>
        </p:spPr>
      </p:pic>
      <p:pic>
        <p:nvPicPr>
          <p:cNvPr descr="clahe_2.jpg" id="430" name="Google Shape;430;p43"/>
          <p:cNvPicPr preferRelativeResize="0"/>
          <p:nvPr/>
        </p:nvPicPr>
        <p:blipFill rotWithShape="1">
          <a:blip r:embed="rId5">
            <a:alphaModFix/>
          </a:blip>
          <a:srcRect b="0" l="0" r="0" t="0"/>
          <a:stretch/>
        </p:blipFill>
        <p:spPr>
          <a:xfrm>
            <a:off x="1604231" y="1211579"/>
            <a:ext cx="3657600" cy="2743201"/>
          </a:xfrm>
          <a:prstGeom prst="rect">
            <a:avLst/>
          </a:prstGeom>
          <a:noFill/>
          <a:ln>
            <a:noFill/>
          </a:ln>
        </p:spPr>
      </p:pic>
      <p:sp>
        <p:nvSpPr>
          <p:cNvPr id="431" name="Google Shape;431;p43"/>
          <p:cNvSpPr txBox="1"/>
          <p:nvPr/>
        </p:nvSpPr>
        <p:spPr>
          <a:xfrm>
            <a:off x="1977344" y="4044557"/>
            <a:ext cx="29113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After Local Histogram Equalization</a:t>
            </a:r>
            <a:endParaRPr sz="14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Adaptive histogram equalization</a:t>
            </a:r>
            <a:endParaRPr/>
          </a:p>
        </p:txBody>
      </p:sp>
      <p:sp>
        <p:nvSpPr>
          <p:cNvPr id="438" name="Google Shape;438;p44"/>
          <p:cNvSpPr txBox="1"/>
          <p:nvPr>
            <p:ph idx="1" type="body"/>
          </p:nvPr>
        </p:nvSpPr>
        <p:spPr>
          <a:xfrm>
            <a:off x="212725" y="815578"/>
            <a:ext cx="8838807"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Histogram equalization based on a histogram obtained from a portion of the image</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71438" lvl="1" marL="173038" rtl="0" algn="l">
              <a:spcBef>
                <a:spcPts val="300"/>
              </a:spcBef>
              <a:spcAft>
                <a:spcPts val="0"/>
              </a:spcAft>
              <a:buSzPts val="1600"/>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61913" lvl="2" marL="401638" rtl="0" algn="l">
              <a:spcBef>
                <a:spcPts val="600"/>
              </a:spcBef>
              <a:spcAft>
                <a:spcPts val="0"/>
              </a:spcAft>
              <a:buSzPts val="1600"/>
              <a:buNone/>
            </a:pPr>
            <a:r>
              <a:t/>
            </a:r>
            <a:endParaRPr/>
          </a:p>
          <a:p>
            <a:pPr indent="-163513" lvl="2" marL="401638" rtl="0" algn="l">
              <a:spcBef>
                <a:spcPts val="600"/>
              </a:spcBef>
              <a:spcAft>
                <a:spcPts val="0"/>
              </a:spcAft>
              <a:buSzPts val="1600"/>
              <a:buChar char="▪"/>
            </a:pPr>
            <a:r>
              <a:rPr lang="en-US"/>
              <a:t>Limit contrast expansion in flat regions of the image,  e.g., by clipping histogram values (“Contrast-limited adaptive histogram equalization”)	[Pizer, Amburn et al. 1987]</a:t>
            </a:r>
            <a:endParaRPr/>
          </a:p>
          <a:p>
            <a:pPr indent="-45719" lvl="0" marL="182880" rtl="0" algn="l">
              <a:spcBef>
                <a:spcPts val="1200"/>
              </a:spcBef>
              <a:spcAft>
                <a:spcPts val="0"/>
              </a:spcAft>
              <a:buClr>
                <a:schemeClr val="dk1"/>
              </a:buClr>
              <a:buSzPts val="2160"/>
              <a:buFont typeface="Noto Sans Symbols"/>
              <a:buNone/>
            </a:pPr>
            <a:r>
              <a:t/>
            </a:r>
            <a:endParaRPr/>
          </a:p>
        </p:txBody>
      </p:sp>
      <p:sp>
        <p:nvSpPr>
          <p:cNvPr id="439" name="Google Shape;439;p44"/>
          <p:cNvSpPr txBox="1"/>
          <p:nvPr/>
        </p:nvSpPr>
        <p:spPr>
          <a:xfrm>
            <a:off x="976045" y="3239313"/>
            <a:ext cx="3459963" cy="515334"/>
          </a:xfrm>
          <a:prstGeom prst="rect">
            <a:avLst/>
          </a:prstGeom>
          <a:noFill/>
          <a:ln>
            <a:noFill/>
          </a:ln>
        </p:spPr>
        <p:txBody>
          <a:bodyPr anchorCtr="0" anchor="t" bIns="0" lIns="0" spcFirstLastPara="1" rIns="0" wrap="square" tIns="47625">
            <a:spAutoFit/>
          </a:bodyPr>
          <a:lstStyle/>
          <a:p>
            <a:pPr indent="-196850" lvl="0" marL="208915" marR="5080" rtl="0" algn="l">
              <a:lnSpc>
                <a:spcPct val="135714"/>
              </a:lnSpc>
              <a:spcBef>
                <a:spcPts val="0"/>
              </a:spcBef>
              <a:spcAft>
                <a:spcPts val="0"/>
              </a:spcAft>
              <a:buNone/>
            </a:pPr>
            <a:r>
              <a:rPr lang="en-US" sz="1400">
                <a:solidFill>
                  <a:srgbClr val="000000"/>
                </a:solidFill>
                <a:latin typeface="Arial"/>
                <a:ea typeface="Arial"/>
                <a:cs typeface="Arial"/>
                <a:sym typeface="Arial"/>
              </a:rPr>
              <a:t>Sliding window approach:  different histogram (and  mapping) for every pixel</a:t>
            </a:r>
            <a:endParaRPr sz="1400">
              <a:solidFill>
                <a:srgbClr val="000000"/>
              </a:solidFill>
              <a:latin typeface="Arial"/>
              <a:ea typeface="Arial"/>
              <a:cs typeface="Arial"/>
              <a:sym typeface="Arial"/>
            </a:endParaRPr>
          </a:p>
        </p:txBody>
      </p:sp>
      <p:grpSp>
        <p:nvGrpSpPr>
          <p:cNvPr id="440" name="Google Shape;440;p44"/>
          <p:cNvGrpSpPr/>
          <p:nvPr/>
        </p:nvGrpSpPr>
        <p:grpSpPr>
          <a:xfrm>
            <a:off x="2166669" y="1182091"/>
            <a:ext cx="1831682" cy="2027948"/>
            <a:chOff x="3121875" y="1570393"/>
            <a:chExt cx="1831682" cy="2027948"/>
          </a:xfrm>
        </p:grpSpPr>
        <p:sp>
          <p:nvSpPr>
            <p:cNvPr id="441" name="Google Shape;441;p44"/>
            <p:cNvSpPr/>
            <p:nvPr/>
          </p:nvSpPr>
          <p:spPr>
            <a:xfrm>
              <a:off x="3121875" y="1570393"/>
              <a:ext cx="1831682" cy="20279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44"/>
            <p:cNvSpPr/>
            <p:nvPr/>
          </p:nvSpPr>
          <p:spPr>
            <a:xfrm>
              <a:off x="3828414" y="2211755"/>
              <a:ext cx="444500" cy="328295"/>
            </a:xfrm>
            <a:custGeom>
              <a:rect b="b" l="l" r="r" t="t"/>
              <a:pathLst>
                <a:path extrusionOk="0" h="328294" w="444500">
                  <a:moveTo>
                    <a:pt x="0" y="0"/>
                  </a:moveTo>
                  <a:lnTo>
                    <a:pt x="444347" y="0"/>
                  </a:lnTo>
                  <a:lnTo>
                    <a:pt x="444347" y="328216"/>
                  </a:lnTo>
                  <a:lnTo>
                    <a:pt x="0" y="328216"/>
                  </a:lnTo>
                  <a:lnTo>
                    <a:pt x="0" y="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44"/>
            <p:cNvSpPr/>
            <p:nvPr/>
          </p:nvSpPr>
          <p:spPr>
            <a:xfrm>
              <a:off x="4077563" y="2373490"/>
              <a:ext cx="387350" cy="7620"/>
            </a:xfrm>
            <a:custGeom>
              <a:rect b="b" l="l" r="r" t="t"/>
              <a:pathLst>
                <a:path extrusionOk="0" h="7619" w="387350">
                  <a:moveTo>
                    <a:pt x="0" y="0"/>
                  </a:moveTo>
                  <a:lnTo>
                    <a:pt x="387190" y="7331"/>
                  </a:lnTo>
                </a:path>
              </a:pathLst>
            </a:custGeom>
            <a:noFill/>
            <a:ln cap="flat" cmpd="sng" w="28525">
              <a:solidFill>
                <a:srgbClr val="FFFF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44"/>
            <p:cNvSpPr/>
            <p:nvPr/>
          </p:nvSpPr>
          <p:spPr>
            <a:xfrm>
              <a:off x="4410227" y="2337003"/>
              <a:ext cx="86995" cy="85725"/>
            </a:xfrm>
            <a:custGeom>
              <a:rect b="b" l="l" r="r" t="t"/>
              <a:pathLst>
                <a:path extrusionOk="0" h="85725" w="86995">
                  <a:moveTo>
                    <a:pt x="1625" y="0"/>
                  </a:moveTo>
                  <a:lnTo>
                    <a:pt x="0" y="85597"/>
                  </a:lnTo>
                  <a:lnTo>
                    <a:pt x="86436" y="44424"/>
                  </a:lnTo>
                  <a:lnTo>
                    <a:pt x="16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5" name="Google Shape;445;p44"/>
          <p:cNvSpPr txBox="1"/>
          <p:nvPr/>
        </p:nvSpPr>
        <p:spPr>
          <a:xfrm>
            <a:off x="4695290" y="3239313"/>
            <a:ext cx="4253501" cy="659796"/>
          </a:xfrm>
          <a:prstGeom prst="rect">
            <a:avLst/>
          </a:prstGeom>
          <a:noFill/>
          <a:ln>
            <a:noFill/>
          </a:ln>
        </p:spPr>
        <p:txBody>
          <a:bodyPr anchorCtr="0" anchor="t" bIns="0" lIns="0" spcFirstLastPara="1" rIns="0" wrap="square" tIns="13325">
            <a:spAutoFit/>
          </a:bodyPr>
          <a:lstStyle/>
          <a:p>
            <a:pPr indent="0" lvl="0" marL="12700" marR="5080" rtl="0" algn="l">
              <a:lnSpc>
                <a:spcPct val="99600"/>
              </a:lnSpc>
              <a:spcBef>
                <a:spcPts val="0"/>
              </a:spcBef>
              <a:spcAft>
                <a:spcPts val="0"/>
              </a:spcAft>
              <a:buNone/>
            </a:pPr>
            <a:r>
              <a:rPr lang="en-US" sz="1400">
                <a:solidFill>
                  <a:srgbClr val="000000"/>
                </a:solidFill>
                <a:latin typeface="Arial"/>
                <a:ea typeface="Arial"/>
                <a:cs typeface="Arial"/>
                <a:sym typeface="Arial"/>
              </a:rPr>
              <a:t>Tiling approach:   image is divided into small blocks called "tiles" (size is 8x8 in OpenCV). Then each of these blocks are histogram equalized as usual.</a:t>
            </a:r>
            <a:endParaRPr sz="1400">
              <a:solidFill>
                <a:srgbClr val="000000"/>
              </a:solidFill>
              <a:latin typeface="Arial"/>
              <a:ea typeface="Arial"/>
              <a:cs typeface="Arial"/>
              <a:sym typeface="Arial"/>
            </a:endParaRPr>
          </a:p>
        </p:txBody>
      </p:sp>
      <p:grpSp>
        <p:nvGrpSpPr>
          <p:cNvPr id="446" name="Google Shape;446;p44"/>
          <p:cNvGrpSpPr/>
          <p:nvPr/>
        </p:nvGrpSpPr>
        <p:grpSpPr>
          <a:xfrm>
            <a:off x="5697822" y="1162002"/>
            <a:ext cx="1849755" cy="2066570"/>
            <a:chOff x="6214007" y="1511731"/>
            <a:chExt cx="1849755" cy="2066570"/>
          </a:xfrm>
        </p:grpSpPr>
        <p:sp>
          <p:nvSpPr>
            <p:cNvPr id="447" name="Google Shape;447;p44"/>
            <p:cNvSpPr/>
            <p:nvPr/>
          </p:nvSpPr>
          <p:spPr>
            <a:xfrm>
              <a:off x="6233045" y="1524419"/>
              <a:ext cx="1830095" cy="20279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44"/>
            <p:cNvSpPr/>
            <p:nvPr/>
          </p:nvSpPr>
          <p:spPr>
            <a:xfrm>
              <a:off x="6233045" y="1866900"/>
              <a:ext cx="1830705" cy="8255"/>
            </a:xfrm>
            <a:custGeom>
              <a:rect b="b" l="l" r="r" t="t"/>
              <a:pathLst>
                <a:path extrusionOk="0" h="8255" w="1830704">
                  <a:moveTo>
                    <a:pt x="0" y="0"/>
                  </a:moveTo>
                  <a:lnTo>
                    <a:pt x="1830095"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44"/>
            <p:cNvSpPr/>
            <p:nvPr/>
          </p:nvSpPr>
          <p:spPr>
            <a:xfrm>
              <a:off x="6233045" y="2196693"/>
              <a:ext cx="1830705" cy="15875"/>
            </a:xfrm>
            <a:custGeom>
              <a:rect b="b" l="l" r="r" t="t"/>
              <a:pathLst>
                <a:path extrusionOk="0" h="15875" w="1830704">
                  <a:moveTo>
                    <a:pt x="0" y="0"/>
                  </a:moveTo>
                  <a:lnTo>
                    <a:pt x="1830095" y="1585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44"/>
            <p:cNvSpPr/>
            <p:nvPr/>
          </p:nvSpPr>
          <p:spPr>
            <a:xfrm>
              <a:off x="6233045" y="2528087"/>
              <a:ext cx="1830705" cy="0"/>
            </a:xfrm>
            <a:custGeom>
              <a:rect b="b" l="l" r="r" t="t"/>
              <a:pathLst>
                <a:path extrusionOk="0" h="120000" w="1830704">
                  <a:moveTo>
                    <a:pt x="0" y="0"/>
                  </a:moveTo>
                  <a:lnTo>
                    <a:pt x="1830095"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44"/>
            <p:cNvSpPr/>
            <p:nvPr/>
          </p:nvSpPr>
          <p:spPr>
            <a:xfrm>
              <a:off x="6233045" y="2857881"/>
              <a:ext cx="1830705" cy="8255"/>
            </a:xfrm>
            <a:custGeom>
              <a:rect b="b" l="l" r="r" t="t"/>
              <a:pathLst>
                <a:path extrusionOk="0" h="8255" w="1830704">
                  <a:moveTo>
                    <a:pt x="0" y="0"/>
                  </a:moveTo>
                  <a:lnTo>
                    <a:pt x="1830095" y="7927"/>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44"/>
            <p:cNvSpPr/>
            <p:nvPr/>
          </p:nvSpPr>
          <p:spPr>
            <a:xfrm>
              <a:off x="6233045" y="3189274"/>
              <a:ext cx="1830705" cy="5080"/>
            </a:xfrm>
            <a:custGeom>
              <a:rect b="b" l="l" r="r" t="t"/>
              <a:pathLst>
                <a:path extrusionOk="0" h="5080" w="1830704">
                  <a:moveTo>
                    <a:pt x="0" y="0"/>
                  </a:moveTo>
                  <a:lnTo>
                    <a:pt x="1830095" y="4757"/>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44"/>
            <p:cNvSpPr/>
            <p:nvPr/>
          </p:nvSpPr>
          <p:spPr>
            <a:xfrm>
              <a:off x="6607308" y="1530756"/>
              <a:ext cx="19050" cy="2039620"/>
            </a:xfrm>
            <a:custGeom>
              <a:rect b="b" l="l" r="r" t="t"/>
              <a:pathLst>
                <a:path extrusionOk="0" h="2039620" w="19050">
                  <a:moveTo>
                    <a:pt x="19030" y="0"/>
                  </a:moveTo>
                  <a:lnTo>
                    <a:pt x="0" y="203904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44"/>
            <p:cNvSpPr/>
            <p:nvPr/>
          </p:nvSpPr>
          <p:spPr>
            <a:xfrm>
              <a:off x="7035488" y="1521244"/>
              <a:ext cx="19050" cy="2039620"/>
            </a:xfrm>
            <a:custGeom>
              <a:rect b="b" l="l" r="r" t="t"/>
              <a:pathLst>
                <a:path extrusionOk="0" h="2039620" w="19050">
                  <a:moveTo>
                    <a:pt x="19030" y="0"/>
                  </a:moveTo>
                  <a:lnTo>
                    <a:pt x="0" y="2039044"/>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44"/>
            <p:cNvSpPr/>
            <p:nvPr/>
          </p:nvSpPr>
          <p:spPr>
            <a:xfrm>
              <a:off x="7463682" y="1511731"/>
              <a:ext cx="19050" cy="2039620"/>
            </a:xfrm>
            <a:custGeom>
              <a:rect b="b" l="l" r="r" t="t"/>
              <a:pathLst>
                <a:path extrusionOk="0" h="2039620" w="19050">
                  <a:moveTo>
                    <a:pt x="19030" y="0"/>
                  </a:moveTo>
                  <a:lnTo>
                    <a:pt x="0" y="2039044"/>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44"/>
            <p:cNvSpPr/>
            <p:nvPr/>
          </p:nvSpPr>
          <p:spPr>
            <a:xfrm>
              <a:off x="7254347" y="1530756"/>
              <a:ext cx="19050" cy="2039620"/>
            </a:xfrm>
            <a:custGeom>
              <a:rect b="b" l="l" r="r" t="t"/>
              <a:pathLst>
                <a:path extrusionOk="0" h="2039620" w="19050">
                  <a:moveTo>
                    <a:pt x="19030" y="0"/>
                  </a:moveTo>
                  <a:lnTo>
                    <a:pt x="0" y="203904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44"/>
            <p:cNvSpPr/>
            <p:nvPr/>
          </p:nvSpPr>
          <p:spPr>
            <a:xfrm>
              <a:off x="7673015" y="1530756"/>
              <a:ext cx="19050" cy="2039620"/>
            </a:xfrm>
            <a:custGeom>
              <a:rect b="b" l="l" r="r" t="t"/>
              <a:pathLst>
                <a:path extrusionOk="0" h="2039620" w="19050">
                  <a:moveTo>
                    <a:pt x="19030" y="0"/>
                  </a:moveTo>
                  <a:lnTo>
                    <a:pt x="0" y="203904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44"/>
            <p:cNvSpPr/>
            <p:nvPr/>
          </p:nvSpPr>
          <p:spPr>
            <a:xfrm>
              <a:off x="6816642" y="1530756"/>
              <a:ext cx="19050" cy="2039620"/>
            </a:xfrm>
            <a:custGeom>
              <a:rect b="b" l="l" r="r" t="t"/>
              <a:pathLst>
                <a:path extrusionOk="0" h="2039620" w="19050">
                  <a:moveTo>
                    <a:pt x="19030" y="0"/>
                  </a:moveTo>
                  <a:lnTo>
                    <a:pt x="0" y="203904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44"/>
            <p:cNvSpPr/>
            <p:nvPr/>
          </p:nvSpPr>
          <p:spPr>
            <a:xfrm>
              <a:off x="6426511" y="1530756"/>
              <a:ext cx="19050" cy="2039620"/>
            </a:xfrm>
            <a:custGeom>
              <a:rect b="b" l="l" r="r" t="t"/>
              <a:pathLst>
                <a:path extrusionOk="0" h="2039620" w="19050">
                  <a:moveTo>
                    <a:pt x="19030" y="0"/>
                  </a:moveTo>
                  <a:lnTo>
                    <a:pt x="0" y="203904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44"/>
            <p:cNvSpPr/>
            <p:nvPr/>
          </p:nvSpPr>
          <p:spPr>
            <a:xfrm>
              <a:off x="6233045" y="1686141"/>
              <a:ext cx="1830705" cy="8255"/>
            </a:xfrm>
            <a:custGeom>
              <a:rect b="b" l="l" r="r" t="t"/>
              <a:pathLst>
                <a:path extrusionOk="0" h="8255" w="1830704">
                  <a:moveTo>
                    <a:pt x="0" y="0"/>
                  </a:moveTo>
                  <a:lnTo>
                    <a:pt x="1830095"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44"/>
            <p:cNvSpPr/>
            <p:nvPr/>
          </p:nvSpPr>
          <p:spPr>
            <a:xfrm>
              <a:off x="6233045" y="2038146"/>
              <a:ext cx="1830705" cy="8255"/>
            </a:xfrm>
            <a:custGeom>
              <a:rect b="b" l="l" r="r" t="t"/>
              <a:pathLst>
                <a:path extrusionOk="0" h="8255" w="1830704">
                  <a:moveTo>
                    <a:pt x="0" y="0"/>
                  </a:moveTo>
                  <a:lnTo>
                    <a:pt x="1830095"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44"/>
            <p:cNvSpPr/>
            <p:nvPr/>
          </p:nvSpPr>
          <p:spPr>
            <a:xfrm>
              <a:off x="6233045" y="2371115"/>
              <a:ext cx="1830705" cy="11430"/>
            </a:xfrm>
            <a:custGeom>
              <a:rect b="b" l="l" r="r" t="t"/>
              <a:pathLst>
                <a:path extrusionOk="0" h="11430" w="1830704">
                  <a:moveTo>
                    <a:pt x="0" y="0"/>
                  </a:moveTo>
                  <a:lnTo>
                    <a:pt x="1830095" y="11099"/>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44"/>
            <p:cNvSpPr/>
            <p:nvPr/>
          </p:nvSpPr>
          <p:spPr>
            <a:xfrm>
              <a:off x="6223520" y="2694571"/>
              <a:ext cx="1840230" cy="8255"/>
            </a:xfrm>
            <a:custGeom>
              <a:rect b="b" l="l" r="r" t="t"/>
              <a:pathLst>
                <a:path extrusionOk="0" h="8255" w="1840229">
                  <a:moveTo>
                    <a:pt x="0" y="0"/>
                  </a:moveTo>
                  <a:lnTo>
                    <a:pt x="1839616"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44"/>
            <p:cNvSpPr/>
            <p:nvPr/>
          </p:nvSpPr>
          <p:spPr>
            <a:xfrm>
              <a:off x="6214007" y="3018028"/>
              <a:ext cx="1849755" cy="8255"/>
            </a:xfrm>
            <a:custGeom>
              <a:rect b="b" l="l" r="r" t="t"/>
              <a:pathLst>
                <a:path extrusionOk="0" h="8255" w="1849754">
                  <a:moveTo>
                    <a:pt x="0" y="0"/>
                  </a:moveTo>
                  <a:lnTo>
                    <a:pt x="1849126"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44"/>
            <p:cNvSpPr/>
            <p:nvPr/>
          </p:nvSpPr>
          <p:spPr>
            <a:xfrm>
              <a:off x="6214007" y="3360508"/>
              <a:ext cx="1849755" cy="8255"/>
            </a:xfrm>
            <a:custGeom>
              <a:rect b="b" l="l" r="r" t="t"/>
              <a:pathLst>
                <a:path extrusionOk="0" h="8254" w="1849754">
                  <a:moveTo>
                    <a:pt x="0" y="0"/>
                  </a:moveTo>
                  <a:lnTo>
                    <a:pt x="1849126" y="792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44"/>
            <p:cNvSpPr/>
            <p:nvPr/>
          </p:nvSpPr>
          <p:spPr>
            <a:xfrm>
              <a:off x="6819810" y="2185594"/>
              <a:ext cx="452120" cy="337820"/>
            </a:xfrm>
            <a:custGeom>
              <a:rect b="b" l="l" r="r" t="t"/>
              <a:pathLst>
                <a:path extrusionOk="0" h="337819" w="452120">
                  <a:moveTo>
                    <a:pt x="0" y="0"/>
                  </a:moveTo>
                  <a:lnTo>
                    <a:pt x="451975" y="0"/>
                  </a:lnTo>
                  <a:lnTo>
                    <a:pt x="451975" y="337727"/>
                  </a:lnTo>
                  <a:lnTo>
                    <a:pt x="0" y="337727"/>
                  </a:lnTo>
                  <a:lnTo>
                    <a:pt x="0" y="0"/>
                  </a:lnTo>
                  <a:close/>
                </a:path>
              </a:pathLst>
            </a:custGeom>
            <a:noFill/>
            <a:ln cap="flat" cmpd="sng" w="38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44"/>
            <p:cNvSpPr/>
            <p:nvPr/>
          </p:nvSpPr>
          <p:spPr>
            <a:xfrm>
              <a:off x="7868075" y="1538681"/>
              <a:ext cx="19050" cy="2039620"/>
            </a:xfrm>
            <a:custGeom>
              <a:rect b="b" l="l" r="r" t="t"/>
              <a:pathLst>
                <a:path extrusionOk="0" h="2039620" w="19050">
                  <a:moveTo>
                    <a:pt x="19030" y="0"/>
                  </a:moveTo>
                  <a:lnTo>
                    <a:pt x="0" y="2039044"/>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CLAHE (Contrast-Limited Adaptive Histogram Equalization)</a:t>
            </a:r>
            <a:endParaRPr/>
          </a:p>
        </p:txBody>
      </p:sp>
      <p:sp>
        <p:nvSpPr>
          <p:cNvPr id="473" name="Google Shape;473;p45"/>
          <p:cNvSpPr txBox="1"/>
          <p:nvPr>
            <p:ph idx="1" type="body"/>
          </p:nvPr>
        </p:nvSpPr>
        <p:spPr>
          <a:xfrm>
            <a:off x="212726" y="815578"/>
            <a:ext cx="8756613"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a:p>
            <a:pPr indent="-182880" lvl="0" marL="182880" rtl="0" algn="l">
              <a:spcBef>
                <a:spcPts val="1200"/>
              </a:spcBef>
              <a:spcAft>
                <a:spcPts val="0"/>
              </a:spcAft>
              <a:buClr>
                <a:schemeClr val="dk1"/>
              </a:buClr>
              <a:buSzPts val="2160"/>
              <a:buFont typeface="Noto Sans Symbols"/>
              <a:buChar char="▪"/>
            </a:pPr>
            <a:r>
              <a:rPr lang="en-US"/>
              <a:t>Image is divided into small blocks called "</a:t>
            </a:r>
            <a:r>
              <a:rPr lang="en-US">
                <a:solidFill>
                  <a:srgbClr val="FF0000"/>
                </a:solidFill>
              </a:rPr>
              <a:t>tiles</a:t>
            </a:r>
            <a:r>
              <a:rPr lang="en-US"/>
              <a:t>" (size is 8x8 in OpenCV)</a:t>
            </a:r>
            <a:endParaRPr/>
          </a:p>
          <a:p>
            <a:pPr indent="-163513" lvl="2" marL="401638" rtl="0" algn="l">
              <a:spcBef>
                <a:spcPts val="600"/>
              </a:spcBef>
              <a:spcAft>
                <a:spcPts val="0"/>
              </a:spcAft>
              <a:buSzPts val="1600"/>
              <a:buChar char="▪"/>
            </a:pPr>
            <a:r>
              <a:rPr lang="en-US"/>
              <a:t>Then each of these blocks are histogram equalized as usual. </a:t>
            </a:r>
            <a:endParaRPr/>
          </a:p>
          <a:p>
            <a:pPr indent="-182880" lvl="0" marL="182880" rtl="0" algn="l">
              <a:spcBef>
                <a:spcPts val="1200"/>
              </a:spcBef>
              <a:spcAft>
                <a:spcPts val="0"/>
              </a:spcAft>
              <a:buClr>
                <a:schemeClr val="dk1"/>
              </a:buClr>
              <a:buSzPts val="2160"/>
              <a:buFont typeface="Noto Sans Symbols"/>
              <a:buChar char="▪"/>
            </a:pPr>
            <a:r>
              <a:rPr lang="en-US"/>
              <a:t>In a tile, histogram would confine to a small region (unless there is noise). If noise is there, it will be amplified. </a:t>
            </a:r>
            <a:endParaRPr/>
          </a:p>
          <a:p>
            <a:pPr indent="-163513" lvl="2" marL="401638" rtl="0" algn="l">
              <a:spcBef>
                <a:spcPts val="600"/>
              </a:spcBef>
              <a:spcAft>
                <a:spcPts val="0"/>
              </a:spcAft>
              <a:buSzPts val="1600"/>
              <a:buChar char="▪"/>
            </a:pPr>
            <a:r>
              <a:rPr lang="en-US"/>
              <a:t>To avoid this, contrast limiting is applied. If any histogram bin is above the specified contrast limit (by default 40 in OpenCV), those pixels are clipped and distributed uniformly to other bins before applying histogram equalization.</a:t>
            </a:r>
            <a:endParaRPr/>
          </a:p>
          <a:p>
            <a:pPr indent="-182880" lvl="0" marL="182880" rtl="0" algn="l">
              <a:spcBef>
                <a:spcPts val="1200"/>
              </a:spcBef>
              <a:spcAft>
                <a:spcPts val="0"/>
              </a:spcAft>
              <a:buClr>
                <a:schemeClr val="dk1"/>
              </a:buClr>
              <a:buSzPts val="2160"/>
              <a:buFont typeface="Noto Sans Symbols"/>
              <a:buChar char="▪"/>
            </a:pPr>
            <a:r>
              <a:rPr lang="en-US"/>
              <a:t>After equalization, to remove artifacts in tile borders, bilinear interpolation is applied.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CLAHE</a:t>
            </a:r>
            <a:endParaRPr/>
          </a:p>
        </p:txBody>
      </p:sp>
      <p:sp>
        <p:nvSpPr>
          <p:cNvPr id="479" name="Google Shape;479;p46"/>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pic>
        <p:nvPicPr>
          <p:cNvPr descr="Contrast Limited Adaptive Histogram Equalization - MATLAB &amp; Simulink -  MathWorks España" id="480" name="Google Shape;480;p46"/>
          <p:cNvPicPr preferRelativeResize="0"/>
          <p:nvPr/>
        </p:nvPicPr>
        <p:blipFill rotWithShape="1">
          <a:blip r:embed="rId3">
            <a:alphaModFix/>
          </a:blip>
          <a:srcRect b="0" l="0" r="0" t="0"/>
          <a:stretch/>
        </p:blipFill>
        <p:spPr>
          <a:xfrm>
            <a:off x="1379871" y="22860"/>
            <a:ext cx="7121650" cy="5120640"/>
          </a:xfrm>
          <a:prstGeom prst="rect">
            <a:avLst/>
          </a:prstGeom>
          <a:noFill/>
          <a:ln>
            <a:noFill/>
          </a:ln>
        </p:spPr>
      </p:pic>
      <p:sp>
        <p:nvSpPr>
          <p:cNvPr id="481" name="Google Shape;481;p46"/>
          <p:cNvSpPr txBox="1"/>
          <p:nvPr/>
        </p:nvSpPr>
        <p:spPr>
          <a:xfrm>
            <a:off x="0" y="2413903"/>
            <a:ext cx="137987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4">
                  <a:extLst>
                    <a:ext uri="{A12FA001-AC4F-418D-AE19-62706E023703}">
                      <ahyp:hlinkClr val="tx"/>
                    </a:ext>
                  </a:extLst>
                </a:hlinkClick>
              </a:rPr>
              <a:t>https://es.mathworks.com/</a:t>
            </a:r>
            <a:endParaRPr sz="14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txBox="1"/>
          <p:nvPr>
            <p:ph type="title"/>
          </p:nvPr>
        </p:nvSpPr>
        <p:spPr>
          <a:xfrm>
            <a:off x="639623" y="149842"/>
            <a:ext cx="6086105" cy="443070"/>
          </a:xfrm>
          <a:prstGeom prst="rect">
            <a:avLst/>
          </a:prstGeom>
          <a:noFill/>
          <a:ln>
            <a:noFill/>
          </a:ln>
        </p:spPr>
        <p:txBody>
          <a:bodyPr anchorCtr="0" anchor="ctr" bIns="0" lIns="0" spcFirstLastPara="1" rIns="0" wrap="square" tIns="12050">
            <a:spAutoFit/>
          </a:bodyPr>
          <a:lstStyle/>
          <a:p>
            <a:pPr indent="0" lvl="0" marL="12700" rtl="0" algn="l">
              <a:spcBef>
                <a:spcPts val="0"/>
              </a:spcBef>
              <a:spcAft>
                <a:spcPts val="0"/>
              </a:spcAft>
              <a:buNone/>
            </a:pPr>
            <a:r>
              <a:rPr lang="en-US"/>
              <a:t>Adaptive histogram equalization</a:t>
            </a:r>
            <a:endParaRPr/>
          </a:p>
        </p:txBody>
      </p:sp>
      <p:sp>
        <p:nvSpPr>
          <p:cNvPr id="487" name="Google Shape;487;p47"/>
          <p:cNvSpPr/>
          <p:nvPr/>
        </p:nvSpPr>
        <p:spPr>
          <a:xfrm>
            <a:off x="4673900" y="717777"/>
            <a:ext cx="1703231" cy="18884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47"/>
          <p:cNvSpPr/>
          <p:nvPr/>
        </p:nvSpPr>
        <p:spPr>
          <a:xfrm>
            <a:off x="2542481" y="717777"/>
            <a:ext cx="1703231" cy="18884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47"/>
          <p:cNvSpPr/>
          <p:nvPr/>
        </p:nvSpPr>
        <p:spPr>
          <a:xfrm>
            <a:off x="2542481" y="2734626"/>
            <a:ext cx="1703231" cy="188841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47"/>
          <p:cNvSpPr/>
          <p:nvPr/>
        </p:nvSpPr>
        <p:spPr>
          <a:xfrm>
            <a:off x="4673900" y="2734626"/>
            <a:ext cx="1703231" cy="188841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47"/>
          <p:cNvSpPr txBox="1"/>
          <p:nvPr/>
        </p:nvSpPr>
        <p:spPr>
          <a:xfrm>
            <a:off x="1352898" y="728225"/>
            <a:ext cx="1001078" cy="743152"/>
          </a:xfrm>
          <a:prstGeom prst="rect">
            <a:avLst/>
          </a:prstGeom>
          <a:noFill/>
          <a:ln>
            <a:noFill/>
          </a:ln>
        </p:spPr>
        <p:txBody>
          <a:bodyPr anchorCtr="0" anchor="t" bIns="0" lIns="0" spcFirstLastPara="1" rIns="0" wrap="square" tIns="12050">
            <a:spAutoFit/>
          </a:bodyPr>
          <a:lstStyle/>
          <a:p>
            <a:pPr indent="0" lvl="0" marL="0" marR="5080" rtl="0" algn="r">
              <a:lnSpc>
                <a:spcPct val="117812"/>
              </a:lnSpc>
              <a:spcBef>
                <a:spcPts val="0"/>
              </a:spcBef>
              <a:spcAft>
                <a:spcPts val="0"/>
              </a:spcAft>
              <a:buNone/>
            </a:pPr>
            <a:r>
              <a:rPr lang="en-US" sz="1600">
                <a:solidFill>
                  <a:srgbClr val="000000"/>
                </a:solidFill>
                <a:latin typeface="Arial"/>
                <a:ea typeface="Arial"/>
                <a:cs typeface="Arial"/>
                <a:sym typeface="Arial"/>
              </a:rPr>
              <a:t>Original image</a:t>
            </a:r>
            <a:endParaRPr sz="1600">
              <a:solidFill>
                <a:srgbClr val="000000"/>
              </a:solidFill>
              <a:latin typeface="Arial"/>
              <a:ea typeface="Arial"/>
              <a:cs typeface="Arial"/>
              <a:sym typeface="Arial"/>
            </a:endParaRPr>
          </a:p>
          <a:p>
            <a:pPr indent="0" lvl="0" marL="0" marR="5080" rtl="0" algn="r">
              <a:lnSpc>
                <a:spcPct val="117878"/>
              </a:lnSpc>
              <a:spcBef>
                <a:spcPts val="0"/>
              </a:spcBef>
              <a:spcAft>
                <a:spcPts val="0"/>
              </a:spcAft>
              <a:buNone/>
            </a:pPr>
            <a:r>
              <a:rPr i="1" lang="en-US" sz="1650">
                <a:solidFill>
                  <a:srgbClr val="000000"/>
                </a:solidFill>
                <a:latin typeface="Arial"/>
                <a:ea typeface="Arial"/>
                <a:cs typeface="Arial"/>
                <a:sym typeface="Arial"/>
              </a:rPr>
              <a:t>Parrot</a:t>
            </a:r>
            <a:endParaRPr sz="1650">
              <a:solidFill>
                <a:srgbClr val="000000"/>
              </a:solidFill>
              <a:latin typeface="Arial"/>
              <a:ea typeface="Arial"/>
              <a:cs typeface="Arial"/>
              <a:sym typeface="Arial"/>
            </a:endParaRPr>
          </a:p>
        </p:txBody>
      </p:sp>
      <p:sp>
        <p:nvSpPr>
          <p:cNvPr id="492" name="Google Shape;492;p47"/>
          <p:cNvSpPr txBox="1"/>
          <p:nvPr/>
        </p:nvSpPr>
        <p:spPr>
          <a:xfrm>
            <a:off x="1239990" y="2754591"/>
            <a:ext cx="1226893"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8x8 tiles</a:t>
            </a:r>
            <a:endParaRPr sz="1600">
              <a:solidFill>
                <a:srgbClr val="000000"/>
              </a:solidFill>
              <a:latin typeface="Arial"/>
              <a:ea typeface="Arial"/>
              <a:cs typeface="Arial"/>
              <a:sym typeface="Arial"/>
            </a:endParaRPr>
          </a:p>
        </p:txBody>
      </p:sp>
      <p:sp>
        <p:nvSpPr>
          <p:cNvPr id="493" name="Google Shape;493;p47"/>
          <p:cNvSpPr txBox="1"/>
          <p:nvPr/>
        </p:nvSpPr>
        <p:spPr>
          <a:xfrm>
            <a:off x="6545305" y="742493"/>
            <a:ext cx="1170146" cy="753411"/>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Global histogram  equalization</a:t>
            </a:r>
            <a:endParaRPr sz="1600">
              <a:solidFill>
                <a:srgbClr val="000000"/>
              </a:solidFill>
              <a:latin typeface="Arial"/>
              <a:ea typeface="Arial"/>
              <a:cs typeface="Arial"/>
              <a:sym typeface="Arial"/>
            </a:endParaRPr>
          </a:p>
        </p:txBody>
      </p:sp>
      <p:sp>
        <p:nvSpPr>
          <p:cNvPr id="494" name="Google Shape;494;p47"/>
          <p:cNvSpPr txBox="1"/>
          <p:nvPr/>
        </p:nvSpPr>
        <p:spPr>
          <a:xfrm>
            <a:off x="6545306" y="2754591"/>
            <a:ext cx="1644491"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16x16 tiles</a:t>
            </a:r>
            <a:endParaRPr sz="1600">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639623" y="149842"/>
            <a:ext cx="6086105" cy="443070"/>
          </a:xfrm>
          <a:prstGeom prst="rect">
            <a:avLst/>
          </a:prstGeom>
          <a:noFill/>
          <a:ln>
            <a:noFill/>
          </a:ln>
        </p:spPr>
        <p:txBody>
          <a:bodyPr anchorCtr="0" anchor="ctr" bIns="0" lIns="0" spcFirstLastPara="1" rIns="0" wrap="square" tIns="12050">
            <a:spAutoFit/>
          </a:bodyPr>
          <a:lstStyle/>
          <a:p>
            <a:pPr indent="0" lvl="0" marL="12700" rtl="0" algn="l">
              <a:spcBef>
                <a:spcPts val="0"/>
              </a:spcBef>
              <a:spcAft>
                <a:spcPts val="0"/>
              </a:spcAft>
              <a:buNone/>
            </a:pPr>
            <a:r>
              <a:rPr lang="en-US"/>
              <a:t>Adaptive histogram equalization</a:t>
            </a:r>
            <a:endParaRPr/>
          </a:p>
        </p:txBody>
      </p:sp>
      <p:sp>
        <p:nvSpPr>
          <p:cNvPr id="500" name="Google Shape;500;p48"/>
          <p:cNvSpPr txBox="1"/>
          <p:nvPr/>
        </p:nvSpPr>
        <p:spPr>
          <a:xfrm>
            <a:off x="616805" y="1390911"/>
            <a:ext cx="1001078" cy="986809"/>
          </a:xfrm>
          <a:prstGeom prst="rect">
            <a:avLst/>
          </a:prstGeom>
          <a:noFill/>
          <a:ln>
            <a:noFill/>
          </a:ln>
        </p:spPr>
        <p:txBody>
          <a:bodyPr anchorCtr="0" anchor="t" bIns="0" lIns="0" spcFirstLastPara="1" rIns="0" wrap="square" tIns="12050">
            <a:spAutoFit/>
          </a:bodyPr>
          <a:lstStyle/>
          <a:p>
            <a:pPr indent="0" lvl="0" marL="0" marR="5080" rtl="0" algn="r">
              <a:lnSpc>
                <a:spcPct val="117812"/>
              </a:lnSpc>
              <a:spcBef>
                <a:spcPts val="0"/>
              </a:spcBef>
              <a:spcAft>
                <a:spcPts val="0"/>
              </a:spcAft>
              <a:buNone/>
            </a:pPr>
            <a:r>
              <a:rPr lang="en-US" sz="1600">
                <a:solidFill>
                  <a:srgbClr val="000000"/>
                </a:solidFill>
                <a:latin typeface="Arial"/>
                <a:ea typeface="Arial"/>
                <a:cs typeface="Arial"/>
                <a:sym typeface="Arial"/>
              </a:rPr>
              <a:t>Original image</a:t>
            </a:r>
            <a:endParaRPr sz="1600">
              <a:solidFill>
                <a:srgbClr val="000000"/>
              </a:solidFill>
              <a:latin typeface="Arial"/>
              <a:ea typeface="Arial"/>
              <a:cs typeface="Arial"/>
              <a:sym typeface="Arial"/>
            </a:endParaRPr>
          </a:p>
          <a:p>
            <a:pPr indent="0" lvl="0" marL="0" marR="5080" rtl="0" algn="r">
              <a:lnSpc>
                <a:spcPct val="117878"/>
              </a:lnSpc>
              <a:spcBef>
                <a:spcPts val="0"/>
              </a:spcBef>
              <a:spcAft>
                <a:spcPts val="0"/>
              </a:spcAft>
              <a:buNone/>
            </a:pPr>
            <a:r>
              <a:rPr i="1" lang="en-US" sz="1650">
                <a:solidFill>
                  <a:srgbClr val="000000"/>
                </a:solidFill>
                <a:latin typeface="Arial"/>
                <a:ea typeface="Arial"/>
                <a:cs typeface="Arial"/>
                <a:sym typeface="Arial"/>
              </a:rPr>
              <a:t>Dental Xray</a:t>
            </a:r>
            <a:endParaRPr sz="1650">
              <a:solidFill>
                <a:srgbClr val="000000"/>
              </a:solidFill>
              <a:latin typeface="Arial"/>
              <a:ea typeface="Arial"/>
              <a:cs typeface="Arial"/>
              <a:sym typeface="Arial"/>
            </a:endParaRPr>
          </a:p>
        </p:txBody>
      </p:sp>
      <p:sp>
        <p:nvSpPr>
          <p:cNvPr id="501" name="Google Shape;501;p48"/>
          <p:cNvSpPr txBox="1"/>
          <p:nvPr/>
        </p:nvSpPr>
        <p:spPr>
          <a:xfrm>
            <a:off x="7268805" y="1390910"/>
            <a:ext cx="1170146" cy="753411"/>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Global histogram  equalization</a:t>
            </a:r>
            <a:endParaRPr sz="1600">
              <a:solidFill>
                <a:srgbClr val="000000"/>
              </a:solidFill>
              <a:latin typeface="Arial"/>
              <a:ea typeface="Arial"/>
              <a:cs typeface="Arial"/>
              <a:sym typeface="Arial"/>
            </a:endParaRPr>
          </a:p>
        </p:txBody>
      </p:sp>
      <p:sp>
        <p:nvSpPr>
          <p:cNvPr id="502" name="Google Shape;502;p48"/>
          <p:cNvSpPr/>
          <p:nvPr/>
        </p:nvSpPr>
        <p:spPr>
          <a:xfrm>
            <a:off x="1755297" y="1259312"/>
            <a:ext cx="2671305" cy="12740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48"/>
          <p:cNvSpPr/>
          <p:nvPr/>
        </p:nvSpPr>
        <p:spPr>
          <a:xfrm>
            <a:off x="4513729" y="1248605"/>
            <a:ext cx="2668409" cy="127404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48"/>
          <p:cNvSpPr/>
          <p:nvPr/>
        </p:nvSpPr>
        <p:spPr>
          <a:xfrm>
            <a:off x="4514414" y="2595764"/>
            <a:ext cx="2670371" cy="127404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48"/>
          <p:cNvSpPr/>
          <p:nvPr/>
        </p:nvSpPr>
        <p:spPr>
          <a:xfrm>
            <a:off x="1755298" y="2595764"/>
            <a:ext cx="2670371" cy="127404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48"/>
          <p:cNvSpPr txBox="1"/>
          <p:nvPr/>
        </p:nvSpPr>
        <p:spPr>
          <a:xfrm>
            <a:off x="469843" y="2707674"/>
            <a:ext cx="1285454"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8x8 tiles</a:t>
            </a:r>
            <a:endParaRPr sz="1600">
              <a:solidFill>
                <a:srgbClr val="000000"/>
              </a:solidFill>
              <a:latin typeface="Arial"/>
              <a:ea typeface="Arial"/>
              <a:cs typeface="Arial"/>
              <a:sym typeface="Arial"/>
            </a:endParaRPr>
          </a:p>
        </p:txBody>
      </p:sp>
      <p:sp>
        <p:nvSpPr>
          <p:cNvPr id="507" name="Google Shape;507;p48"/>
          <p:cNvSpPr txBox="1"/>
          <p:nvPr/>
        </p:nvSpPr>
        <p:spPr>
          <a:xfrm>
            <a:off x="7268806" y="2707674"/>
            <a:ext cx="1644491"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16x16 tiles</a:t>
            </a:r>
            <a:endParaRPr sz="160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txBox="1"/>
          <p:nvPr>
            <p:ph type="title"/>
          </p:nvPr>
        </p:nvSpPr>
        <p:spPr>
          <a:xfrm>
            <a:off x="706093" y="149842"/>
            <a:ext cx="6019634" cy="443070"/>
          </a:xfrm>
          <a:prstGeom prst="rect">
            <a:avLst/>
          </a:prstGeom>
          <a:noFill/>
          <a:ln>
            <a:noFill/>
          </a:ln>
        </p:spPr>
        <p:txBody>
          <a:bodyPr anchorCtr="0" anchor="ctr" bIns="0" lIns="0" spcFirstLastPara="1" rIns="0" wrap="square" tIns="12050">
            <a:spAutoFit/>
          </a:bodyPr>
          <a:lstStyle/>
          <a:p>
            <a:pPr indent="0" lvl="0" marL="12700" rtl="0" algn="l">
              <a:spcBef>
                <a:spcPts val="0"/>
              </a:spcBef>
              <a:spcAft>
                <a:spcPts val="0"/>
              </a:spcAft>
              <a:buNone/>
            </a:pPr>
            <a:r>
              <a:rPr lang="en-US"/>
              <a:t>Adaptive histogram equalization</a:t>
            </a:r>
            <a:endParaRPr/>
          </a:p>
        </p:txBody>
      </p:sp>
      <p:sp>
        <p:nvSpPr>
          <p:cNvPr id="513" name="Google Shape;513;p49"/>
          <p:cNvSpPr txBox="1"/>
          <p:nvPr/>
        </p:nvSpPr>
        <p:spPr>
          <a:xfrm>
            <a:off x="1180136" y="982689"/>
            <a:ext cx="1001078" cy="743152"/>
          </a:xfrm>
          <a:prstGeom prst="rect">
            <a:avLst/>
          </a:prstGeom>
          <a:noFill/>
          <a:ln>
            <a:noFill/>
          </a:ln>
        </p:spPr>
        <p:txBody>
          <a:bodyPr anchorCtr="0" anchor="t" bIns="0" lIns="0" spcFirstLastPara="1" rIns="0" wrap="square" tIns="12050">
            <a:spAutoFit/>
          </a:bodyPr>
          <a:lstStyle/>
          <a:p>
            <a:pPr indent="0" lvl="0" marL="0" marR="5080" rtl="0" algn="r">
              <a:lnSpc>
                <a:spcPct val="117812"/>
              </a:lnSpc>
              <a:spcBef>
                <a:spcPts val="0"/>
              </a:spcBef>
              <a:spcAft>
                <a:spcPts val="0"/>
              </a:spcAft>
              <a:buNone/>
            </a:pPr>
            <a:r>
              <a:rPr lang="en-US" sz="1600">
                <a:solidFill>
                  <a:srgbClr val="000000"/>
                </a:solidFill>
                <a:latin typeface="Arial"/>
                <a:ea typeface="Arial"/>
                <a:cs typeface="Arial"/>
                <a:sym typeface="Arial"/>
              </a:rPr>
              <a:t>Original image</a:t>
            </a:r>
            <a:endParaRPr sz="1600">
              <a:solidFill>
                <a:srgbClr val="000000"/>
              </a:solidFill>
              <a:latin typeface="Arial"/>
              <a:ea typeface="Arial"/>
              <a:cs typeface="Arial"/>
              <a:sym typeface="Arial"/>
            </a:endParaRPr>
          </a:p>
          <a:p>
            <a:pPr indent="0" lvl="0" marL="0" marR="5080" rtl="0" algn="r">
              <a:lnSpc>
                <a:spcPct val="117878"/>
              </a:lnSpc>
              <a:spcBef>
                <a:spcPts val="0"/>
              </a:spcBef>
              <a:spcAft>
                <a:spcPts val="0"/>
              </a:spcAft>
              <a:buNone/>
            </a:pPr>
            <a:r>
              <a:rPr i="1" lang="en-US" sz="1650">
                <a:solidFill>
                  <a:srgbClr val="000000"/>
                </a:solidFill>
                <a:latin typeface="Arial"/>
                <a:ea typeface="Arial"/>
                <a:cs typeface="Arial"/>
                <a:sym typeface="Arial"/>
              </a:rPr>
              <a:t>Skull Xray</a:t>
            </a:r>
            <a:endParaRPr sz="1650">
              <a:solidFill>
                <a:srgbClr val="000000"/>
              </a:solidFill>
              <a:latin typeface="Arial"/>
              <a:ea typeface="Arial"/>
              <a:cs typeface="Arial"/>
              <a:sym typeface="Arial"/>
            </a:endParaRPr>
          </a:p>
        </p:txBody>
      </p:sp>
      <p:sp>
        <p:nvSpPr>
          <p:cNvPr id="514" name="Google Shape;514;p49"/>
          <p:cNvSpPr txBox="1"/>
          <p:nvPr/>
        </p:nvSpPr>
        <p:spPr>
          <a:xfrm>
            <a:off x="6790279" y="982688"/>
            <a:ext cx="1170146" cy="753411"/>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Global histogram  equalization</a:t>
            </a:r>
            <a:endParaRPr sz="1600">
              <a:solidFill>
                <a:srgbClr val="000000"/>
              </a:solidFill>
              <a:latin typeface="Arial"/>
              <a:ea typeface="Arial"/>
              <a:cs typeface="Arial"/>
              <a:sym typeface="Arial"/>
            </a:endParaRPr>
          </a:p>
        </p:txBody>
      </p:sp>
      <p:sp>
        <p:nvSpPr>
          <p:cNvPr id="515" name="Google Shape;515;p49"/>
          <p:cNvSpPr txBox="1"/>
          <p:nvPr/>
        </p:nvSpPr>
        <p:spPr>
          <a:xfrm>
            <a:off x="1162805" y="2837023"/>
            <a:ext cx="1307642"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8x8 tiles</a:t>
            </a:r>
            <a:endParaRPr sz="1600">
              <a:solidFill>
                <a:srgbClr val="000000"/>
              </a:solidFill>
              <a:latin typeface="Arial"/>
              <a:ea typeface="Arial"/>
              <a:cs typeface="Arial"/>
              <a:sym typeface="Arial"/>
            </a:endParaRPr>
          </a:p>
        </p:txBody>
      </p:sp>
      <p:sp>
        <p:nvSpPr>
          <p:cNvPr id="516" name="Google Shape;516;p49"/>
          <p:cNvSpPr/>
          <p:nvPr/>
        </p:nvSpPr>
        <p:spPr>
          <a:xfrm>
            <a:off x="2485008" y="957971"/>
            <a:ext cx="1901351" cy="17809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49"/>
          <p:cNvSpPr/>
          <p:nvPr/>
        </p:nvSpPr>
        <p:spPr>
          <a:xfrm>
            <a:off x="4638458" y="957971"/>
            <a:ext cx="1901351" cy="178091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49"/>
          <p:cNvSpPr/>
          <p:nvPr/>
        </p:nvSpPr>
        <p:spPr>
          <a:xfrm>
            <a:off x="2488580" y="2832518"/>
            <a:ext cx="1900151" cy="178091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49"/>
          <p:cNvSpPr/>
          <p:nvPr/>
        </p:nvSpPr>
        <p:spPr>
          <a:xfrm>
            <a:off x="4638456" y="2832518"/>
            <a:ext cx="1900161" cy="178091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49"/>
          <p:cNvSpPr txBox="1"/>
          <p:nvPr/>
        </p:nvSpPr>
        <p:spPr>
          <a:xfrm>
            <a:off x="6790280" y="2837023"/>
            <a:ext cx="1644491" cy="997068"/>
          </a:xfrm>
          <a:prstGeom prst="rect">
            <a:avLst/>
          </a:prstGeom>
          <a:noFill/>
          <a:ln>
            <a:noFill/>
          </a:ln>
        </p:spPr>
        <p:txBody>
          <a:bodyPr anchorCtr="0" anchor="t" bIns="0" lIns="0" spcFirstLastPara="1" rIns="0" wrap="square" tIns="22225">
            <a:spAutoFit/>
          </a:bodyPr>
          <a:lstStyle/>
          <a:p>
            <a:pPr indent="0" lvl="0" marL="12700" marR="5080" rtl="0" algn="l">
              <a:lnSpc>
                <a:spcPct val="118750"/>
              </a:lnSpc>
              <a:spcBef>
                <a:spcPts val="0"/>
              </a:spcBef>
              <a:spcAft>
                <a:spcPts val="0"/>
              </a:spcAft>
              <a:buNone/>
            </a:pPr>
            <a:r>
              <a:rPr lang="en-US" sz="1600">
                <a:solidFill>
                  <a:srgbClr val="000000"/>
                </a:solidFill>
                <a:latin typeface="Arial"/>
                <a:ea typeface="Arial"/>
                <a:cs typeface="Arial"/>
                <a:sym typeface="Arial"/>
              </a:rPr>
              <a:t>Adaptive histogram  equalization, 16x16 tiles</a:t>
            </a:r>
            <a:endParaRPr sz="16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Histogram calculation</a:t>
            </a:r>
            <a:endParaRPr/>
          </a:p>
        </p:txBody>
      </p:sp>
      <p:pic>
        <p:nvPicPr>
          <p:cNvPr id="122" name="Google Shape;122;p5"/>
          <p:cNvPicPr preferRelativeResize="0"/>
          <p:nvPr>
            <p:ph idx="1" type="body"/>
          </p:nvPr>
        </p:nvPicPr>
        <p:blipFill rotWithShape="1">
          <a:blip r:embed="rId3">
            <a:alphaModFix/>
          </a:blip>
          <a:srcRect b="0" l="0" r="0" t="0"/>
          <a:stretch/>
        </p:blipFill>
        <p:spPr>
          <a:xfrm>
            <a:off x="1244601" y="1169275"/>
            <a:ext cx="6091634" cy="32481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0"/>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526" name="Google Shape;526;p50"/>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u="sng">
                <a:solidFill>
                  <a:schemeClr val="hlink"/>
                </a:solidFill>
                <a:hlinkClick r:id="rId3"/>
              </a:rPr>
              <a:t>https://www.photopills.com/articles/exposure-photography-guide-2</a:t>
            </a:r>
            <a:endParaRPr/>
          </a:p>
          <a:p>
            <a:pPr indent="-182880" lvl="0" marL="182880" rtl="0" algn="l">
              <a:spcBef>
                <a:spcPts val="1200"/>
              </a:spcBef>
              <a:spcAft>
                <a:spcPts val="0"/>
              </a:spcAft>
              <a:buClr>
                <a:schemeClr val="dk1"/>
              </a:buClr>
              <a:buSzPts val="2160"/>
              <a:buFont typeface="Noto Sans Symbols"/>
              <a:buChar char="▪"/>
            </a:pPr>
            <a:r>
              <a:rPr lang="en-US" u="sng">
                <a:solidFill>
                  <a:schemeClr val="hlink"/>
                </a:solidFill>
                <a:hlinkClick r:id="rId4"/>
              </a:rPr>
              <a:t>https://web.stanford.edu/class/ee368/Handouts/Lectures/2014_Spring/Combined_Slides/4-Histograms-Combined.pdf</a:t>
            </a:r>
            <a:endParaRPr/>
          </a:p>
          <a:p>
            <a:pPr indent="-182880" lvl="0" marL="182880" rtl="0" algn="l">
              <a:spcBef>
                <a:spcPts val="1200"/>
              </a:spcBef>
              <a:spcAft>
                <a:spcPts val="0"/>
              </a:spcAft>
              <a:buClr>
                <a:schemeClr val="dk1"/>
              </a:buClr>
              <a:buSzPts val="2160"/>
              <a:buFont typeface="Noto Sans Symbols"/>
              <a:buChar char="▪"/>
            </a:pPr>
            <a:r>
              <a:rPr lang="en-US" u="sng">
                <a:solidFill>
                  <a:schemeClr val="hlink"/>
                </a:solidFill>
                <a:hlinkClick r:id="rId5"/>
              </a:rPr>
              <a:t>https://web.stanford.edu/class/ee368/Handouts/Lectures/2019_Winter/4-Histograms.pdf</a:t>
            </a:r>
            <a:endParaRPr/>
          </a:p>
          <a:p>
            <a:pPr indent="-182880" lvl="0" marL="182880" rtl="0" algn="l">
              <a:spcBef>
                <a:spcPts val="1200"/>
              </a:spcBef>
              <a:spcAft>
                <a:spcPts val="0"/>
              </a:spcAft>
              <a:buClr>
                <a:schemeClr val="dk1"/>
              </a:buClr>
              <a:buSzPts val="2160"/>
              <a:buFont typeface="Noto Sans Symbols"/>
              <a:buChar char="▪"/>
            </a:pPr>
            <a:r>
              <a:rPr lang="en-US" u="sng">
                <a:solidFill>
                  <a:schemeClr val="hlink"/>
                </a:solidFill>
                <a:hlinkClick r:id="rId6"/>
              </a:rPr>
              <a:t>https://www.tutorialspoint.com/dip/histogram_stretching.htm</a:t>
            </a:r>
            <a:endParaRPr/>
          </a:p>
          <a:p>
            <a:pPr indent="-182880" lvl="0" marL="182880" rtl="0" algn="l">
              <a:spcBef>
                <a:spcPts val="1200"/>
              </a:spcBef>
              <a:spcAft>
                <a:spcPts val="0"/>
              </a:spcAft>
              <a:buClr>
                <a:schemeClr val="dk1"/>
              </a:buClr>
              <a:buSzPts val="2160"/>
              <a:buFont typeface="Noto Sans Symbols"/>
              <a:buChar char="▪"/>
            </a:pPr>
            <a:r>
              <a:rPr lang="en-US" u="sng">
                <a:solidFill>
                  <a:schemeClr val="hlink"/>
                </a:solidFill>
                <a:hlinkClick r:id="rId7"/>
              </a:rPr>
              <a:t>https://slideplayer.com/slide/9293085/</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a:p>
            <a:pPr indent="-45719" lvl="0" marL="182880" rtl="0" algn="l">
              <a:spcBef>
                <a:spcPts val="1200"/>
              </a:spcBef>
              <a:spcAft>
                <a:spcPts val="0"/>
              </a:spcAft>
              <a:buClr>
                <a:schemeClr val="dk1"/>
              </a:buClr>
              <a:buSzPts val="2160"/>
              <a:buFont typeface="Noto Sans Symbols"/>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1"/>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References (ct)</a:t>
            </a:r>
            <a:endParaRPr/>
          </a:p>
        </p:txBody>
      </p:sp>
      <p:sp>
        <p:nvSpPr>
          <p:cNvPr id="532" name="Google Shape;532;p51"/>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u="sng">
                <a:solidFill>
                  <a:schemeClr val="hlink"/>
                </a:solidFill>
                <a:hlinkClick r:id="rId3"/>
              </a:rPr>
              <a:t>https://web.stanford.edu/class/cs101/image-6-grayscale.html</a:t>
            </a:r>
            <a:endParaRPr/>
          </a:p>
          <a:p>
            <a:pPr indent="-45719" lvl="0" marL="182880" rtl="0" algn="l">
              <a:spcBef>
                <a:spcPts val="1200"/>
              </a:spcBef>
              <a:spcAft>
                <a:spcPts val="0"/>
              </a:spcAft>
              <a:buClr>
                <a:schemeClr val="dk1"/>
              </a:buClr>
              <a:buSzPts val="2160"/>
              <a:buFont typeface="Noto Sans Symbols"/>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
          <p:cNvSpPr txBox="1"/>
          <p:nvPr>
            <p:ph idx="1" type="body"/>
          </p:nvPr>
        </p:nvSpPr>
        <p:spPr>
          <a:xfrm>
            <a:off x="212726" y="815578"/>
            <a:ext cx="8181975" cy="3880247"/>
          </a:xfrm>
          <a:prstGeom prst="rect">
            <a:avLst/>
          </a:prstGeom>
          <a:noFill/>
          <a:ln>
            <a:noFill/>
          </a:ln>
        </p:spPr>
        <p:txBody>
          <a:bodyPr anchorCtr="0" anchor="t" bIns="45700" lIns="91425" spcFirstLastPara="1" rIns="91425" wrap="square" tIns="45700">
            <a:noAutofit/>
          </a:bodyPr>
          <a:lstStyle/>
          <a:p>
            <a:pPr indent="-45719" lvl="0" marL="182880" rtl="0" algn="l">
              <a:spcBef>
                <a:spcPts val="0"/>
              </a:spcBef>
              <a:spcAft>
                <a:spcPts val="0"/>
              </a:spcAft>
              <a:buClr>
                <a:schemeClr val="dk1"/>
              </a:buClr>
              <a:buSzPts val="2160"/>
              <a:buFont typeface="Noto Sans Symbols"/>
              <a:buNone/>
            </a:pPr>
            <a:r>
              <a:t/>
            </a:r>
            <a:endParaRPr/>
          </a:p>
        </p:txBody>
      </p:sp>
      <p:pic>
        <p:nvPicPr>
          <p:cNvPr id="129" name="Google Shape;129;p6"/>
          <p:cNvPicPr preferRelativeResize="0"/>
          <p:nvPr/>
        </p:nvPicPr>
        <p:blipFill rotWithShape="1">
          <a:blip r:embed="rId3">
            <a:alphaModFix/>
          </a:blip>
          <a:srcRect b="0" l="0" r="0" t="0"/>
          <a:stretch/>
        </p:blipFill>
        <p:spPr>
          <a:xfrm>
            <a:off x="1941604" y="136533"/>
            <a:ext cx="5286375" cy="48148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How to read the histogram</a:t>
            </a:r>
            <a:endParaRPr/>
          </a:p>
        </p:txBody>
      </p:sp>
      <p:sp>
        <p:nvSpPr>
          <p:cNvPr id="135" name="Google Shape;135;p7"/>
          <p:cNvSpPr txBox="1"/>
          <p:nvPr>
            <p:ph idx="1" type="body"/>
          </p:nvPr>
        </p:nvSpPr>
        <p:spPr>
          <a:xfrm>
            <a:off x="212726" y="815578"/>
            <a:ext cx="3886449" cy="3880247"/>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chemeClr val="dk1"/>
              </a:buClr>
              <a:buSzPts val="2160"/>
              <a:buFont typeface="Noto Sans Symbols"/>
              <a:buChar char="▪"/>
            </a:pPr>
            <a:r>
              <a:rPr lang="en-US"/>
              <a:t>Along the horizontal axis (x) and from left to right you have:</a:t>
            </a:r>
            <a:endParaRPr/>
          </a:p>
          <a:p>
            <a:pPr indent="-163513" lvl="2" marL="401638" rtl="0" algn="l">
              <a:spcBef>
                <a:spcPts val="600"/>
              </a:spcBef>
              <a:spcAft>
                <a:spcPts val="0"/>
              </a:spcAft>
              <a:buSzPts val="1600"/>
              <a:buChar char="▪"/>
            </a:pPr>
            <a:r>
              <a:rPr lang="en-US"/>
              <a:t>First the black tones, with pure black on the left edge.</a:t>
            </a:r>
            <a:endParaRPr/>
          </a:p>
          <a:p>
            <a:pPr indent="-163513" lvl="2" marL="401638" rtl="0" algn="l">
              <a:spcBef>
                <a:spcPts val="600"/>
              </a:spcBef>
              <a:spcAft>
                <a:spcPts val="0"/>
              </a:spcAft>
              <a:buSzPts val="1600"/>
              <a:buChar char="▪"/>
            </a:pPr>
            <a:r>
              <a:rPr lang="en-US"/>
              <a:t>Then come the shadows.</a:t>
            </a:r>
            <a:endParaRPr/>
          </a:p>
          <a:p>
            <a:pPr indent="-163513" lvl="2" marL="401638" rtl="0" algn="l">
              <a:spcBef>
                <a:spcPts val="600"/>
              </a:spcBef>
              <a:spcAft>
                <a:spcPts val="0"/>
              </a:spcAft>
              <a:buSzPts val="1600"/>
              <a:buChar char="▪"/>
            </a:pPr>
            <a:r>
              <a:rPr lang="en-US"/>
              <a:t>Then the midtones.</a:t>
            </a:r>
            <a:endParaRPr/>
          </a:p>
          <a:p>
            <a:pPr indent="-163513" lvl="2" marL="401638" rtl="0" algn="l">
              <a:spcBef>
                <a:spcPts val="600"/>
              </a:spcBef>
              <a:spcAft>
                <a:spcPts val="0"/>
              </a:spcAft>
              <a:buSzPts val="1600"/>
              <a:buChar char="▪"/>
            </a:pPr>
            <a:r>
              <a:rPr lang="en-US"/>
              <a:t>Followed by the highlights.</a:t>
            </a:r>
            <a:endParaRPr/>
          </a:p>
          <a:p>
            <a:pPr indent="-163513" lvl="2" marL="401638" rtl="0" algn="l">
              <a:spcBef>
                <a:spcPts val="600"/>
              </a:spcBef>
              <a:spcAft>
                <a:spcPts val="0"/>
              </a:spcAft>
              <a:buSzPts val="1600"/>
              <a:buChar char="▪"/>
            </a:pPr>
            <a:r>
              <a:rPr lang="en-US"/>
              <a:t>And finally, the white tones, with pure white on the right edge.</a:t>
            </a:r>
            <a:endParaRPr/>
          </a:p>
        </p:txBody>
      </p:sp>
      <p:pic>
        <p:nvPicPr>
          <p:cNvPr id="136" name="Google Shape;136;p7"/>
          <p:cNvPicPr preferRelativeResize="0"/>
          <p:nvPr/>
        </p:nvPicPr>
        <p:blipFill rotWithShape="1">
          <a:blip r:embed="rId3">
            <a:alphaModFix/>
          </a:blip>
          <a:srcRect b="0" l="0" r="0" t="0"/>
          <a:stretch/>
        </p:blipFill>
        <p:spPr>
          <a:xfrm>
            <a:off x="4210050" y="1313308"/>
            <a:ext cx="4933950" cy="29003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Gray level histograms</a:t>
            </a:r>
            <a:endParaRPr/>
          </a:p>
        </p:txBody>
      </p:sp>
      <p:pic>
        <p:nvPicPr>
          <p:cNvPr id="142" name="Google Shape;142;p8"/>
          <p:cNvPicPr preferRelativeResize="0"/>
          <p:nvPr/>
        </p:nvPicPr>
        <p:blipFill rotWithShape="1">
          <a:blip r:embed="rId3">
            <a:alphaModFix/>
          </a:blip>
          <a:srcRect b="0" l="0" r="0" t="0"/>
          <a:stretch/>
        </p:blipFill>
        <p:spPr>
          <a:xfrm>
            <a:off x="1395413" y="657439"/>
            <a:ext cx="6353175" cy="409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txBox="1"/>
          <p:nvPr>
            <p:ph type="title"/>
          </p:nvPr>
        </p:nvSpPr>
        <p:spPr>
          <a:xfrm>
            <a:off x="212726" y="264319"/>
            <a:ext cx="7521575" cy="4119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Gray level histograms</a:t>
            </a:r>
            <a:endParaRPr/>
          </a:p>
        </p:txBody>
      </p:sp>
      <p:pic>
        <p:nvPicPr>
          <p:cNvPr id="148" name="Google Shape;148;p9"/>
          <p:cNvPicPr preferRelativeResize="0"/>
          <p:nvPr/>
        </p:nvPicPr>
        <p:blipFill rotWithShape="1">
          <a:blip r:embed="rId3">
            <a:alphaModFix/>
          </a:blip>
          <a:srcRect b="0" l="0" r="0" t="0"/>
          <a:stretch/>
        </p:blipFill>
        <p:spPr>
          <a:xfrm>
            <a:off x="874409" y="641109"/>
            <a:ext cx="7198781" cy="41505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2009-02-04T15:16:29Z</dcterms:created>
  <dc:creator>Sahil Biswas</dc:creator>
</cp:coreProperties>
</file>